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 /><Relationship Id="rId2" Type="http://schemas.openxmlformats.org/package/2006/relationships/metadata/thumbnail" Target="docProps/thumbnail.jpeg" /><Relationship Id="rId1" Type="http://schemas.openxmlformats.org/officeDocument/2006/relationships/officeDocument" Target="ppt/presentation.xml" /><Relationship Id="rId4" Type="http://schemas.openxmlformats.org/officeDocument/2006/relationships/extended-properties" Target="docProps/app.xml" /></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308" r:id="rId3"/>
    <p:sldId id="310" r:id="rId4"/>
    <p:sldId id="309" r:id="rId5"/>
    <p:sldId id="281" r:id="rId6"/>
    <p:sldId id="266" r:id="rId7"/>
    <p:sldId id="264" r:id="rId8"/>
    <p:sldId id="319" r:id="rId9"/>
    <p:sldId id="327" r:id="rId10"/>
    <p:sldId id="326" r:id="rId11"/>
    <p:sldId id="320" r:id="rId12"/>
    <p:sldId id="325" r:id="rId13"/>
    <p:sldId id="322" r:id="rId14"/>
    <p:sldId id="323" r:id="rId15"/>
    <p:sldId id="324" r:id="rId16"/>
    <p:sldId id="282" r:id="rId17"/>
    <p:sldId id="283" r:id="rId18"/>
    <p:sldId id="311" r:id="rId19"/>
    <p:sldId id="286" r:id="rId20"/>
    <p:sldId id="313" r:id="rId21"/>
    <p:sldId id="314" r:id="rId22"/>
    <p:sldId id="315" r:id="rId23"/>
    <p:sldId id="316" r:id="rId24"/>
    <p:sldId id="317" r:id="rId25"/>
    <p:sldId id="312" r:id="rId26"/>
    <p:sldId id="287" r:id="rId27"/>
    <p:sldId id="292" r:id="rId28"/>
    <p:sldId id="288" r:id="rId29"/>
    <p:sldId id="284" r:id="rId30"/>
    <p:sldId id="289" r:id="rId31"/>
    <p:sldId id="291" r:id="rId3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10" d="100"/>
          <a:sy n="110" d="100"/>
        </p:scale>
        <p:origin x="594"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 /><Relationship Id="rId13" Type="http://schemas.openxmlformats.org/officeDocument/2006/relationships/slide" Target="slides/slide12.xml" /><Relationship Id="rId18" Type="http://schemas.openxmlformats.org/officeDocument/2006/relationships/slide" Target="slides/slide17.xml" /><Relationship Id="rId26" Type="http://schemas.openxmlformats.org/officeDocument/2006/relationships/slide" Target="slides/slide25.xml" /><Relationship Id="rId3" Type="http://schemas.openxmlformats.org/officeDocument/2006/relationships/slide" Target="slides/slide2.xml" /><Relationship Id="rId21" Type="http://schemas.openxmlformats.org/officeDocument/2006/relationships/slide" Target="slides/slide20.xml" /><Relationship Id="rId34" Type="http://schemas.openxmlformats.org/officeDocument/2006/relationships/viewProps" Target="viewProps.xml" /><Relationship Id="rId7" Type="http://schemas.openxmlformats.org/officeDocument/2006/relationships/slide" Target="slides/slide6.xml" /><Relationship Id="rId12" Type="http://schemas.openxmlformats.org/officeDocument/2006/relationships/slide" Target="slides/slide11.xml" /><Relationship Id="rId17" Type="http://schemas.openxmlformats.org/officeDocument/2006/relationships/slide" Target="slides/slide16.xml" /><Relationship Id="rId25" Type="http://schemas.openxmlformats.org/officeDocument/2006/relationships/slide" Target="slides/slide24.xml" /><Relationship Id="rId33" Type="http://schemas.openxmlformats.org/officeDocument/2006/relationships/presProps" Target="presProps.xml" /><Relationship Id="rId2" Type="http://schemas.openxmlformats.org/officeDocument/2006/relationships/slide" Target="slides/slide1.xml" /><Relationship Id="rId16" Type="http://schemas.openxmlformats.org/officeDocument/2006/relationships/slide" Target="slides/slide15.xml" /><Relationship Id="rId20" Type="http://schemas.openxmlformats.org/officeDocument/2006/relationships/slide" Target="slides/slide19.xml" /><Relationship Id="rId29" Type="http://schemas.openxmlformats.org/officeDocument/2006/relationships/slide" Target="slides/slide28.xml" /><Relationship Id="rId1" Type="http://schemas.openxmlformats.org/officeDocument/2006/relationships/slideMaster" Target="slideMasters/slideMaster1.xml" /><Relationship Id="rId6" Type="http://schemas.openxmlformats.org/officeDocument/2006/relationships/slide" Target="slides/slide5.xml" /><Relationship Id="rId11" Type="http://schemas.openxmlformats.org/officeDocument/2006/relationships/slide" Target="slides/slide10.xml" /><Relationship Id="rId24" Type="http://schemas.openxmlformats.org/officeDocument/2006/relationships/slide" Target="slides/slide23.xml" /><Relationship Id="rId32" Type="http://schemas.openxmlformats.org/officeDocument/2006/relationships/slide" Target="slides/slide31.xml" /><Relationship Id="rId5" Type="http://schemas.openxmlformats.org/officeDocument/2006/relationships/slide" Target="slides/slide4.xml" /><Relationship Id="rId15" Type="http://schemas.openxmlformats.org/officeDocument/2006/relationships/slide" Target="slides/slide14.xml" /><Relationship Id="rId23" Type="http://schemas.openxmlformats.org/officeDocument/2006/relationships/slide" Target="slides/slide22.xml" /><Relationship Id="rId28" Type="http://schemas.openxmlformats.org/officeDocument/2006/relationships/slide" Target="slides/slide27.xml" /><Relationship Id="rId36" Type="http://schemas.openxmlformats.org/officeDocument/2006/relationships/tableStyles" Target="tableStyles.xml" /><Relationship Id="rId10" Type="http://schemas.openxmlformats.org/officeDocument/2006/relationships/slide" Target="slides/slide9.xml" /><Relationship Id="rId19" Type="http://schemas.openxmlformats.org/officeDocument/2006/relationships/slide" Target="slides/slide18.xml" /><Relationship Id="rId31" Type="http://schemas.openxmlformats.org/officeDocument/2006/relationships/slide" Target="slides/slide30.xml" /><Relationship Id="rId4" Type="http://schemas.openxmlformats.org/officeDocument/2006/relationships/slide" Target="slides/slide3.xml" /><Relationship Id="rId9" Type="http://schemas.openxmlformats.org/officeDocument/2006/relationships/slide" Target="slides/slide8.xml" /><Relationship Id="rId14" Type="http://schemas.openxmlformats.org/officeDocument/2006/relationships/slide" Target="slides/slide13.xml" /><Relationship Id="rId22" Type="http://schemas.openxmlformats.org/officeDocument/2006/relationships/slide" Target="slides/slide21.xml" /><Relationship Id="rId27" Type="http://schemas.openxmlformats.org/officeDocument/2006/relationships/slide" Target="slides/slide26.xml" /><Relationship Id="rId30" Type="http://schemas.openxmlformats.org/officeDocument/2006/relationships/slide" Target="slides/slide29.xml" /><Relationship Id="rId35" Type="http://schemas.openxmlformats.org/officeDocument/2006/relationships/theme" Target="theme/theme1.xml" /></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ide Judul">
    <p:spTree>
      <p:nvGrpSpPr>
        <p:cNvPr id="1" name=""/>
        <p:cNvGrpSpPr/>
        <p:nvPr/>
      </p:nvGrpSpPr>
      <p:grpSpPr>
        <a:xfrm>
          <a:off x="0" y="0"/>
          <a:ext cx="0" cy="0"/>
          <a:chOff x="0" y="0"/>
          <a:chExt cx="0" cy="0"/>
        </a:xfrm>
      </p:grpSpPr>
      <p:sp>
        <p:nvSpPr>
          <p:cNvPr id="7" name="Rectangle 6"/>
          <p:cNvSpPr/>
          <p:nvPr/>
        </p:nvSpPr>
        <p:spPr>
          <a:xfrm>
            <a:off x="1007533" y="0"/>
            <a:ext cx="7934348"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8941881"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2611808" y="3428998"/>
            <a:ext cx="5518066" cy="2268559"/>
          </a:xfrm>
        </p:spPr>
        <p:txBody>
          <a:bodyPr anchor="t">
            <a:normAutofit/>
          </a:bodyPr>
          <a:lstStyle>
            <a:lvl1pPr algn="r">
              <a:defRPr sz="6000"/>
            </a:lvl1pPr>
          </a:lstStyle>
          <a:p>
            <a:r>
              <a:rPr lang="id-ID"/>
              <a:t>Klik untuk mengedit gaya judul Master</a:t>
            </a:r>
            <a:endParaRPr lang="en-US" dirty="0"/>
          </a:p>
        </p:txBody>
      </p:sp>
      <p:sp>
        <p:nvSpPr>
          <p:cNvPr id="3" name="Subtitle 2"/>
          <p:cNvSpPr>
            <a:spLocks noGrp="1"/>
          </p:cNvSpPr>
          <p:nvPr>
            <p:ph type="subTitle" idx="1"/>
          </p:nvPr>
        </p:nvSpPr>
        <p:spPr>
          <a:xfrm>
            <a:off x="2772274" y="2268786"/>
            <a:ext cx="5357600" cy="1160213"/>
          </a:xfrm>
        </p:spPr>
        <p:txBody>
          <a:bodyPr tIns="0" anchor="b">
            <a:normAutofit/>
          </a:bodyPr>
          <a:lstStyle>
            <a:lvl1pPr marL="0" indent="0" algn="r">
              <a:buNone/>
              <a:defRPr sz="1800" b="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d-ID"/>
              <a:t>Klik untuk mengedit gaya subjudul Master</a:t>
            </a:r>
            <a:endParaRPr lang="en-US" dirty="0"/>
          </a:p>
        </p:txBody>
      </p:sp>
      <p:sp>
        <p:nvSpPr>
          <p:cNvPr id="4" name="Date Placeholder 3"/>
          <p:cNvSpPr>
            <a:spLocks noGrp="1"/>
          </p:cNvSpPr>
          <p:nvPr>
            <p:ph type="dt" sz="half" idx="10"/>
          </p:nvPr>
        </p:nvSpPr>
        <p:spPr/>
        <p:txBody>
          <a:bodyPr/>
          <a:lstStyle/>
          <a:p>
            <a:fld id="{9AB3A824-1A51-4B26-AD58-A6D8E14F6C04}" type="datetimeFigureOut">
              <a:rPr lang="en-US" dirty="0"/>
              <a:t>2/23/2019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rIns="45720"/>
          <a:lstStyle/>
          <a:p>
            <a:fld id="{6D22F896-40B5-4ADD-8801-0D06FADFA095}" type="slidenum">
              <a:rPr lang="en-US" dirty="0"/>
              <a:t>‹#›</a:t>
            </a:fld>
            <a:endParaRPr lang="en-US" dirty="0"/>
          </a:p>
        </p:txBody>
      </p:sp>
      <p:sp>
        <p:nvSpPr>
          <p:cNvPr id="13" name="TextBox 12"/>
          <p:cNvSpPr txBox="1"/>
          <p:nvPr/>
        </p:nvSpPr>
        <p:spPr>
          <a:xfrm>
            <a:off x="2191282" y="3262852"/>
            <a:ext cx="415636" cy="461665"/>
          </a:xfrm>
          <a:prstGeom prst="rect">
            <a:avLst/>
          </a:prstGeom>
          <a:noFill/>
        </p:spPr>
        <p:txBody>
          <a:bodyPr wrap="square" rtlCol="0">
            <a:spAutoFit/>
          </a:bodyPr>
          <a:lstStyle/>
          <a:p>
            <a:pPr algn="r"/>
            <a:r>
              <a:rPr lang="en-US" sz="2400" dirty="0">
                <a:solidFill>
                  <a:schemeClr val="accent6"/>
                </a:solidFill>
                <a:latin typeface="Wingdings 3" panose="05040102010807070707" pitchFamily="18" charset="2"/>
              </a:rPr>
              <a:t>z</a:t>
            </a:r>
            <a:endParaRPr lang="en-US" sz="2400" dirty="0">
              <a:solidFill>
                <a:schemeClr val="accent6"/>
              </a:solidFill>
              <a:latin typeface="MS Shell Dlg 2" panose="020B0604030504040204" pitchFamily="34" charset="0"/>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Judul dan Teks Vertikal">
    <p:spTree>
      <p:nvGrpSpPr>
        <p:cNvPr id="1" name=""/>
        <p:cNvGrpSpPr/>
        <p:nvPr/>
      </p:nvGrpSpPr>
      <p:grpSpPr>
        <a:xfrm>
          <a:off x="0" y="0"/>
          <a:ext cx="0" cy="0"/>
          <a:chOff x="0" y="0"/>
          <a:chExt cx="0" cy="0"/>
        </a:xfrm>
      </p:grpSpPr>
      <p:sp>
        <p:nvSpPr>
          <p:cNvPr id="14" name="Rectangle 1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a:off x="2194236"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11808" y="808056"/>
            <a:ext cx="7954091" cy="1077229"/>
          </a:xfrm>
        </p:spPr>
        <p:txBody>
          <a:bodyPr/>
          <a:lstStyle/>
          <a:p>
            <a:r>
              <a:rPr lang="id-ID"/>
              <a:t>Klik untuk mengedit gaya judul Master</a:t>
            </a:r>
            <a:endParaRPr lang="en-US" dirty="0"/>
          </a:p>
        </p:txBody>
      </p:sp>
      <p:sp>
        <p:nvSpPr>
          <p:cNvPr id="3" name="Vertical Text Placeholder 2"/>
          <p:cNvSpPr>
            <a:spLocks noGrp="1"/>
          </p:cNvSpPr>
          <p:nvPr>
            <p:ph type="body" orient="vert" idx="1"/>
          </p:nvPr>
        </p:nvSpPr>
        <p:spPr/>
        <p:txBody>
          <a:bodyPr vert="eaVert"/>
          <a:lstStyle/>
          <a:p>
            <a:pPr lvl="0"/>
            <a:r>
              <a:rPr lang="id-ID"/>
              <a:t>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Date Placeholder 3"/>
          <p:cNvSpPr>
            <a:spLocks noGrp="1"/>
          </p:cNvSpPr>
          <p:nvPr>
            <p:ph type="dt" sz="half" idx="10"/>
          </p:nvPr>
        </p:nvSpPr>
        <p:spPr/>
        <p:txBody>
          <a:bodyPr/>
          <a:lstStyle/>
          <a:p>
            <a:fld id="{D857E33E-8B18-4087-B112-809917729534}" type="datetimeFigureOut">
              <a:rPr lang="en-US" dirty="0"/>
              <a:t>2/23/2019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Judul Vertikal dan Teks">
    <p:spTree>
      <p:nvGrpSpPr>
        <p:cNvPr id="1" name=""/>
        <p:cNvGrpSpPr/>
        <p:nvPr/>
      </p:nvGrpSpPr>
      <p:grpSpPr>
        <a:xfrm>
          <a:off x="0" y="0"/>
          <a:ext cx="0" cy="0"/>
          <a:chOff x="0" y="0"/>
          <a:chExt cx="0" cy="0"/>
        </a:xfrm>
      </p:grpSpPr>
      <p:sp>
        <p:nvSpPr>
          <p:cNvPr id="15" name="Rectangle 1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Rectangle 1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TextBox 8"/>
          <p:cNvSpPr txBox="1"/>
          <p:nvPr/>
        </p:nvSpPr>
        <p:spPr>
          <a:xfrm rot="5400000">
            <a:off x="10337141" y="416061"/>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Vertical Title 1"/>
          <p:cNvSpPr>
            <a:spLocks noGrp="1"/>
          </p:cNvSpPr>
          <p:nvPr>
            <p:ph type="title" orient="vert"/>
          </p:nvPr>
        </p:nvSpPr>
        <p:spPr>
          <a:xfrm>
            <a:off x="9239380" y="805818"/>
            <a:ext cx="1326519" cy="5244126"/>
          </a:xfrm>
        </p:spPr>
        <p:txBody>
          <a:bodyPr vert="eaVert"/>
          <a:lstStyle>
            <a:lvl1pPr algn="l">
              <a:defRPr/>
            </a:lvl1pPr>
          </a:lstStyle>
          <a:p>
            <a:r>
              <a:rPr lang="id-ID"/>
              <a:t>Klik untuk mengedit gaya judul Master</a:t>
            </a:r>
            <a:endParaRPr lang="en-US" dirty="0"/>
          </a:p>
        </p:txBody>
      </p:sp>
      <p:sp>
        <p:nvSpPr>
          <p:cNvPr id="3" name="Vertical Text Placeholder 2"/>
          <p:cNvSpPr>
            <a:spLocks noGrp="1"/>
          </p:cNvSpPr>
          <p:nvPr>
            <p:ph type="body" orient="vert" idx="1"/>
          </p:nvPr>
        </p:nvSpPr>
        <p:spPr>
          <a:xfrm>
            <a:off x="2608751" y="970410"/>
            <a:ext cx="6466903" cy="5079534"/>
          </a:xfrm>
        </p:spPr>
        <p:txBody>
          <a:bodyPr vert="eaVert"/>
          <a:lstStyle/>
          <a:p>
            <a:pPr lvl="0"/>
            <a:r>
              <a:rPr lang="id-ID"/>
              <a:t>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Date Placeholder 3"/>
          <p:cNvSpPr>
            <a:spLocks noGrp="1"/>
          </p:cNvSpPr>
          <p:nvPr>
            <p:ph type="dt" sz="half" idx="10"/>
          </p:nvPr>
        </p:nvSpPr>
        <p:spPr/>
        <p:txBody>
          <a:bodyPr/>
          <a:lstStyle/>
          <a:p>
            <a:fld id="{D3FFE419-2371-464F-8239-3959401C3561}" type="datetimeFigureOut">
              <a:rPr lang="en-US" dirty="0"/>
              <a:t>2/23/2019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Judul dan Konten">
    <p:spTree>
      <p:nvGrpSpPr>
        <p:cNvPr id="1" name=""/>
        <p:cNvGrpSpPr/>
        <p:nvPr/>
      </p:nvGrpSpPr>
      <p:grpSpPr>
        <a:xfrm>
          <a:off x="0" y="0"/>
          <a:ext cx="0" cy="0"/>
          <a:chOff x="0" y="0"/>
          <a:chExt cx="0" cy="0"/>
        </a:xfrm>
      </p:grpSpPr>
      <p:sp>
        <p:nvSpPr>
          <p:cNvPr id="29" name="Rectangle 2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d-ID"/>
              <a:t>Klik untuk mengedit gaya judul Master</a:t>
            </a:r>
            <a:endParaRPr lang="en-US" dirty="0"/>
          </a:p>
        </p:txBody>
      </p:sp>
      <p:sp>
        <p:nvSpPr>
          <p:cNvPr id="3" name="Content Placeholder 2"/>
          <p:cNvSpPr>
            <a:spLocks noGrp="1"/>
          </p:cNvSpPr>
          <p:nvPr>
            <p:ph idx="1"/>
          </p:nvPr>
        </p:nvSpPr>
        <p:spPr/>
        <p:txBody>
          <a:bodyPr anchor="ctr"/>
          <a:lstStyle/>
          <a:p>
            <a:pPr lvl="0"/>
            <a:r>
              <a:rPr lang="id-ID"/>
              <a:t>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Date Placeholder 3"/>
          <p:cNvSpPr>
            <a:spLocks noGrp="1"/>
          </p:cNvSpPr>
          <p:nvPr>
            <p:ph type="dt" sz="half" idx="10"/>
          </p:nvPr>
        </p:nvSpPr>
        <p:spPr/>
        <p:txBody>
          <a:bodyPr/>
          <a:lstStyle/>
          <a:p>
            <a:fld id="{97D162C4-EDD9-4389-A98B-B87ECEA2A816}" type="datetimeFigureOut">
              <a:rPr lang="en-US" dirty="0"/>
              <a:t>2/23/2019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
        <p:nvSpPr>
          <p:cNvPr id="7" name="TextBox 6"/>
          <p:cNvSpPr txBox="1"/>
          <p:nvPr/>
        </p:nvSpPr>
        <p:spPr>
          <a:xfrm>
            <a:off x="2194943" y="641225"/>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Header Bagian">
    <p:spTree>
      <p:nvGrpSpPr>
        <p:cNvPr id="1" name=""/>
        <p:cNvGrpSpPr/>
        <p:nvPr/>
      </p:nvGrpSpPr>
      <p:grpSpPr>
        <a:xfrm>
          <a:off x="0" y="0"/>
          <a:ext cx="0" cy="0"/>
          <a:chOff x="0" y="0"/>
          <a:chExt cx="0" cy="0"/>
        </a:xfrm>
      </p:grpSpPr>
      <p:sp>
        <p:nvSpPr>
          <p:cNvPr id="24" name="Rectangle 23"/>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TextBox 10"/>
          <p:cNvSpPr txBox="1"/>
          <p:nvPr/>
        </p:nvSpPr>
        <p:spPr>
          <a:xfrm>
            <a:off x="2191843" y="296258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3147254"/>
            <a:ext cx="7956560" cy="1424746"/>
          </a:xfrm>
        </p:spPr>
        <p:txBody>
          <a:bodyPr anchor="t">
            <a:normAutofit/>
          </a:bodyPr>
          <a:lstStyle>
            <a:lvl1pPr algn="r">
              <a:defRPr sz="3200"/>
            </a:lvl1pPr>
          </a:lstStyle>
          <a:p>
            <a:r>
              <a:rPr lang="id-ID"/>
              <a:t>Klik untuk mengedit gaya judul Master</a:t>
            </a:r>
            <a:endParaRPr lang="en-US" dirty="0"/>
          </a:p>
        </p:txBody>
      </p:sp>
      <p:sp>
        <p:nvSpPr>
          <p:cNvPr id="3" name="Text Placeholder 2"/>
          <p:cNvSpPr>
            <a:spLocks noGrp="1"/>
          </p:cNvSpPr>
          <p:nvPr>
            <p:ph type="body" idx="1"/>
          </p:nvPr>
        </p:nvSpPr>
        <p:spPr>
          <a:xfrm>
            <a:off x="2773968" y="2268786"/>
            <a:ext cx="7791931" cy="878468"/>
          </a:xfrm>
        </p:spPr>
        <p:txBody>
          <a:bodyPr tIns="0" anchor="b">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d-ID"/>
              <a:t>Edit gaya teks Master</a:t>
            </a:r>
          </a:p>
        </p:txBody>
      </p:sp>
      <p:sp>
        <p:nvSpPr>
          <p:cNvPr id="4" name="Date Placeholder 3"/>
          <p:cNvSpPr>
            <a:spLocks noGrp="1"/>
          </p:cNvSpPr>
          <p:nvPr>
            <p:ph type="dt" sz="half" idx="10"/>
          </p:nvPr>
        </p:nvSpPr>
        <p:spPr/>
        <p:txBody>
          <a:bodyPr/>
          <a:lstStyle/>
          <a:p>
            <a:fld id="{3E5059C3-6A89-4494-99FF-5A4D6FFD50EB}" type="datetimeFigureOut">
              <a:rPr lang="en-US" dirty="0"/>
              <a:t>2/23/2019</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 Konten">
    <p:spTree>
      <p:nvGrpSpPr>
        <p:cNvPr id="1" name=""/>
        <p:cNvGrpSpPr/>
        <p:nvPr/>
      </p:nvGrpSpPr>
      <p:grpSpPr>
        <a:xfrm>
          <a:off x="0" y="0"/>
          <a:ext cx="0" cy="0"/>
          <a:chOff x="0" y="0"/>
          <a:chExt cx="0" cy="0"/>
        </a:xfrm>
      </p:grpSpPr>
      <p:sp>
        <p:nvSpPr>
          <p:cNvPr id="26" name="Rectangle 25"/>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609873" y="805817"/>
            <a:ext cx="7950984" cy="1081705"/>
          </a:xfrm>
        </p:spPr>
        <p:txBody>
          <a:bodyPr/>
          <a:lstStyle/>
          <a:p>
            <a:r>
              <a:rPr lang="id-ID"/>
              <a:t>Klik untuk mengedit gaya judul Master</a:t>
            </a:r>
            <a:endParaRPr lang="en-US" dirty="0"/>
          </a:p>
        </p:txBody>
      </p:sp>
      <p:sp>
        <p:nvSpPr>
          <p:cNvPr id="3" name="Content Placeholder 2"/>
          <p:cNvSpPr>
            <a:spLocks noGrp="1"/>
          </p:cNvSpPr>
          <p:nvPr>
            <p:ph sz="half" idx="1"/>
          </p:nvPr>
        </p:nvSpPr>
        <p:spPr>
          <a:xfrm>
            <a:off x="2605374" y="2052116"/>
            <a:ext cx="3891960" cy="3997828"/>
          </a:xfrm>
        </p:spPr>
        <p:txBody>
          <a:bodyPr/>
          <a:lstStyle/>
          <a:p>
            <a:pPr lvl="0"/>
            <a:r>
              <a:rPr lang="id-ID"/>
              <a:t>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Content Placeholder 3"/>
          <p:cNvSpPr>
            <a:spLocks noGrp="1"/>
          </p:cNvSpPr>
          <p:nvPr>
            <p:ph sz="half" idx="2"/>
          </p:nvPr>
        </p:nvSpPr>
        <p:spPr>
          <a:xfrm>
            <a:off x="6666636" y="2052114"/>
            <a:ext cx="3894222" cy="3997829"/>
          </a:xfrm>
        </p:spPr>
        <p:txBody>
          <a:bodyPr/>
          <a:lstStyle/>
          <a:p>
            <a:pPr lvl="0"/>
            <a:r>
              <a:rPr lang="id-ID"/>
              <a:t>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5" name="Date Placeholder 4"/>
          <p:cNvSpPr>
            <a:spLocks noGrp="1"/>
          </p:cNvSpPr>
          <p:nvPr>
            <p:ph type="dt" sz="half" idx="10"/>
          </p:nvPr>
        </p:nvSpPr>
        <p:spPr/>
        <p:txBody>
          <a:bodyPr/>
          <a:lstStyle/>
          <a:p>
            <a:fld id="{CA954B2F-12DE-47F5-8894-472B206D2E1E}" type="datetimeFigureOut">
              <a:rPr lang="en-US" dirty="0"/>
              <a:t>2/23/2019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10" name="TextBox 9"/>
          <p:cNvSpPr txBox="1"/>
          <p:nvPr/>
        </p:nvSpPr>
        <p:spPr>
          <a:xfrm>
            <a:off x="2196172" y="641223"/>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erbandingan">
    <p:spTree>
      <p:nvGrpSpPr>
        <p:cNvPr id="1" name=""/>
        <p:cNvGrpSpPr/>
        <p:nvPr/>
      </p:nvGrpSpPr>
      <p:grpSpPr>
        <a:xfrm>
          <a:off x="0" y="0"/>
          <a:ext cx="0" cy="0"/>
          <a:chOff x="0" y="0"/>
          <a:chExt cx="0" cy="0"/>
        </a:xfrm>
      </p:grpSpPr>
      <p:sp>
        <p:nvSpPr>
          <p:cNvPr id="20" name="Rectangle 19"/>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Rectangle 20"/>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TextBox 11"/>
          <p:cNvSpPr txBox="1"/>
          <p:nvPr/>
        </p:nvSpPr>
        <p:spPr>
          <a:xfrm>
            <a:off x="2193650" y="636424"/>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2609873" y="805818"/>
            <a:ext cx="7956560" cy="1078348"/>
          </a:xfrm>
        </p:spPr>
        <p:txBody>
          <a:bodyPr/>
          <a:lstStyle/>
          <a:p>
            <a:r>
              <a:rPr lang="id-ID"/>
              <a:t>Klik untuk mengedit gaya judul Master</a:t>
            </a:r>
            <a:endParaRPr lang="en-US" dirty="0"/>
          </a:p>
        </p:txBody>
      </p:sp>
      <p:sp>
        <p:nvSpPr>
          <p:cNvPr id="3" name="Text Placeholder 2"/>
          <p:cNvSpPr>
            <a:spLocks noGrp="1"/>
          </p:cNvSpPr>
          <p:nvPr>
            <p:ph type="body" idx="1"/>
          </p:nvPr>
        </p:nvSpPr>
        <p:spPr>
          <a:xfrm>
            <a:off x="2609285" y="2052115"/>
            <a:ext cx="3896467"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Edit gaya teks Master</a:t>
            </a:r>
          </a:p>
        </p:txBody>
      </p:sp>
      <p:sp>
        <p:nvSpPr>
          <p:cNvPr id="4" name="Content Placeholder 3"/>
          <p:cNvSpPr>
            <a:spLocks noGrp="1"/>
          </p:cNvSpPr>
          <p:nvPr>
            <p:ph sz="half" idx="2"/>
          </p:nvPr>
        </p:nvSpPr>
        <p:spPr>
          <a:xfrm>
            <a:off x="2609285" y="2851331"/>
            <a:ext cx="3893623" cy="3071434"/>
          </a:xfrm>
        </p:spPr>
        <p:txBody>
          <a:bodyPr/>
          <a:lstStyle/>
          <a:p>
            <a:pPr lvl="0"/>
            <a:r>
              <a:rPr lang="id-ID"/>
              <a:t>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5" name="Text Placeholder 4"/>
          <p:cNvSpPr>
            <a:spLocks noGrp="1"/>
          </p:cNvSpPr>
          <p:nvPr>
            <p:ph type="body" sz="quarter" idx="3"/>
          </p:nvPr>
        </p:nvSpPr>
        <p:spPr>
          <a:xfrm>
            <a:off x="6666634" y="2052115"/>
            <a:ext cx="3899798" cy="713818"/>
          </a:xfrm>
        </p:spPr>
        <p:txBody>
          <a:bodyPr anchor="b">
            <a:noAutofit/>
          </a:bodyPr>
          <a:lstStyle>
            <a:lvl1pPr marL="0" indent="0" algn="l">
              <a:lnSpc>
                <a:spcPct val="100000"/>
              </a:lnSpc>
              <a:buNone/>
              <a:defRPr sz="2200" b="0" cap="none" baseline="0">
                <a:solidFill>
                  <a:schemeClr val="accent6"/>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d-ID"/>
              <a:t>Edit gaya teks Master</a:t>
            </a:r>
          </a:p>
        </p:txBody>
      </p:sp>
      <p:sp>
        <p:nvSpPr>
          <p:cNvPr id="6" name="Content Placeholder 5"/>
          <p:cNvSpPr>
            <a:spLocks noGrp="1"/>
          </p:cNvSpPr>
          <p:nvPr>
            <p:ph sz="quarter" idx="4"/>
          </p:nvPr>
        </p:nvSpPr>
        <p:spPr>
          <a:xfrm>
            <a:off x="6666635" y="2851331"/>
            <a:ext cx="3899798" cy="3071434"/>
          </a:xfrm>
        </p:spPr>
        <p:txBody>
          <a:bodyPr/>
          <a:lstStyle/>
          <a:p>
            <a:pPr lvl="0"/>
            <a:r>
              <a:rPr lang="id-ID"/>
              <a:t>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7" name="Date Placeholder 6"/>
          <p:cNvSpPr>
            <a:spLocks noGrp="1"/>
          </p:cNvSpPr>
          <p:nvPr>
            <p:ph type="dt" sz="half" idx="10"/>
          </p:nvPr>
        </p:nvSpPr>
        <p:spPr/>
        <p:txBody>
          <a:bodyPr/>
          <a:lstStyle/>
          <a:p>
            <a:fld id="{3F30E46F-7819-4ACF-B48B-48222C2ACC88}" type="datetimeFigureOut">
              <a:rPr lang="en-US" dirty="0"/>
              <a:t>2/23/2019</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udul Saja">
    <p:spTree>
      <p:nvGrpSpPr>
        <p:cNvPr id="1" name=""/>
        <p:cNvGrpSpPr/>
        <p:nvPr/>
      </p:nvGrpSpPr>
      <p:grpSpPr>
        <a:xfrm>
          <a:off x="0" y="0"/>
          <a:ext cx="0" cy="0"/>
          <a:chOff x="0" y="0"/>
          <a:chExt cx="0" cy="0"/>
        </a:xfrm>
      </p:grpSpPr>
      <p:sp>
        <p:nvSpPr>
          <p:cNvPr id="13" name="Rectangle 12"/>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Rectangle 13"/>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id-ID"/>
              <a:t>Klik untuk mengedit gaya judul Master</a:t>
            </a:r>
            <a:endParaRPr lang="en-US" dirty="0"/>
          </a:p>
        </p:txBody>
      </p:sp>
      <p:sp>
        <p:nvSpPr>
          <p:cNvPr id="3" name="Date Placeholder 2"/>
          <p:cNvSpPr>
            <a:spLocks noGrp="1"/>
          </p:cNvSpPr>
          <p:nvPr>
            <p:ph type="dt" sz="half" idx="10"/>
          </p:nvPr>
        </p:nvSpPr>
        <p:spPr/>
        <p:txBody>
          <a:bodyPr/>
          <a:lstStyle/>
          <a:p>
            <a:fld id="{1FAF3416-4057-4DAA-829D-4CA07428D088}" type="datetimeFigureOut">
              <a:rPr lang="en-US" dirty="0"/>
              <a:t>2/23/2019</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
        <p:nvSpPr>
          <p:cNvPr id="8" name="TextBox 7"/>
          <p:cNvSpPr txBox="1"/>
          <p:nvPr/>
        </p:nvSpPr>
        <p:spPr>
          <a:xfrm>
            <a:off x="2196172" y="641226"/>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Kosong">
    <p:spTree>
      <p:nvGrpSpPr>
        <p:cNvPr id="1" name=""/>
        <p:cNvGrpSpPr/>
        <p:nvPr/>
      </p:nvGrpSpPr>
      <p:grpSpPr>
        <a:xfrm>
          <a:off x="0" y="0"/>
          <a:ext cx="0" cy="0"/>
          <a:chOff x="0" y="0"/>
          <a:chExt cx="0" cy="0"/>
        </a:xfrm>
      </p:grpSpPr>
      <p:sp>
        <p:nvSpPr>
          <p:cNvPr id="12" name="Rectangle 11"/>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921D9284-D300-4297-87F7-E791DCC15DB1}" type="datetimeFigureOut">
              <a:rPr lang="en-US" dirty="0"/>
              <a:t>2/23/2019</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Konten dengan Keterangan">
    <p:spTree>
      <p:nvGrpSpPr>
        <p:cNvPr id="1" name=""/>
        <p:cNvGrpSpPr/>
        <p:nvPr/>
      </p:nvGrpSpPr>
      <p:grpSpPr>
        <a:xfrm>
          <a:off x="0" y="0"/>
          <a:ext cx="0" cy="0"/>
          <a:chOff x="0" y="0"/>
          <a:chExt cx="0" cy="0"/>
        </a:xfrm>
      </p:grpSpPr>
      <p:sp>
        <p:nvSpPr>
          <p:cNvPr id="25" name="Rectangle 24"/>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Rectangle 25"/>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TextBox 9"/>
          <p:cNvSpPr txBox="1"/>
          <p:nvPr/>
        </p:nvSpPr>
        <p:spPr>
          <a:xfrm>
            <a:off x="1554154"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0323" y="1282451"/>
            <a:ext cx="2664361" cy="1903241"/>
          </a:xfrm>
        </p:spPr>
        <p:txBody>
          <a:bodyPr anchor="b">
            <a:normAutofit/>
          </a:bodyPr>
          <a:lstStyle>
            <a:lvl1pPr algn="l">
              <a:defRPr sz="2400"/>
            </a:lvl1pPr>
          </a:lstStyle>
          <a:p>
            <a:r>
              <a:rPr lang="id-ID"/>
              <a:t>Klik untuk mengedit gaya judul Master</a:t>
            </a:r>
            <a:endParaRPr lang="en-US" dirty="0"/>
          </a:p>
        </p:txBody>
      </p:sp>
      <p:sp>
        <p:nvSpPr>
          <p:cNvPr id="3" name="Content Placeholder 2"/>
          <p:cNvSpPr>
            <a:spLocks noGrp="1"/>
          </p:cNvSpPr>
          <p:nvPr>
            <p:ph idx="1"/>
          </p:nvPr>
        </p:nvSpPr>
        <p:spPr>
          <a:xfrm>
            <a:off x="5120154" y="805818"/>
            <a:ext cx="5446278" cy="5244126"/>
          </a:xfrm>
        </p:spPr>
        <p:txBody>
          <a:bodyPr anchor="ctr"/>
          <a:lstStyle/>
          <a:p>
            <a:pPr lvl="0"/>
            <a:r>
              <a:rPr lang="id-ID"/>
              <a:t>Edit gaya teks Master</a:t>
            </a:r>
          </a:p>
          <a:p>
            <a:pPr lvl="1"/>
            <a:r>
              <a:rPr lang="id-ID"/>
              <a:t>Tingkat kedua</a:t>
            </a:r>
          </a:p>
          <a:p>
            <a:pPr lvl="2"/>
            <a:r>
              <a:rPr lang="id-ID"/>
              <a:t>Tingkat ketiga</a:t>
            </a:r>
          </a:p>
          <a:p>
            <a:pPr lvl="3"/>
            <a:r>
              <a:rPr lang="id-ID"/>
              <a:t>Tingkat keempat</a:t>
            </a:r>
          </a:p>
          <a:p>
            <a:pPr lvl="4"/>
            <a:r>
              <a:rPr lang="id-ID"/>
              <a:t>Tingkat kelima</a:t>
            </a:r>
            <a:endParaRPr lang="en-US" dirty="0"/>
          </a:p>
        </p:txBody>
      </p:sp>
      <p:sp>
        <p:nvSpPr>
          <p:cNvPr id="4" name="Text Placeholder 3"/>
          <p:cNvSpPr>
            <a:spLocks noGrp="1"/>
          </p:cNvSpPr>
          <p:nvPr>
            <p:ph type="body" sz="half" idx="2"/>
          </p:nvPr>
        </p:nvSpPr>
        <p:spPr>
          <a:xfrm>
            <a:off x="1970322" y="3186154"/>
            <a:ext cx="2664361" cy="2386397"/>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d-ID"/>
              <a:t>Edit gaya teks Master</a:t>
            </a:r>
          </a:p>
        </p:txBody>
      </p:sp>
      <p:sp>
        <p:nvSpPr>
          <p:cNvPr id="5" name="Date Placeholder 4"/>
          <p:cNvSpPr>
            <a:spLocks noGrp="1"/>
          </p:cNvSpPr>
          <p:nvPr>
            <p:ph type="dt" sz="half" idx="10"/>
          </p:nvPr>
        </p:nvSpPr>
        <p:spPr/>
        <p:txBody>
          <a:bodyPr/>
          <a:lstStyle/>
          <a:p>
            <a:fld id="{37D525BB-DA17-4BA0-B3C8-3AC3ABC827E6}" type="datetimeFigureOut">
              <a:rPr lang="en-US" dirty="0"/>
              <a:t>2/23/2019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Gambar dengan Keterangan">
    <p:spTree>
      <p:nvGrpSpPr>
        <p:cNvPr id="1" name=""/>
        <p:cNvGrpSpPr/>
        <p:nvPr/>
      </p:nvGrpSpPr>
      <p:grpSpPr>
        <a:xfrm>
          <a:off x="0" y="0"/>
          <a:ext cx="0" cy="0"/>
          <a:chOff x="0" y="0"/>
          <a:chExt cx="0" cy="0"/>
        </a:xfrm>
      </p:grpSpPr>
      <p:sp>
        <p:nvSpPr>
          <p:cNvPr id="19" name="Rectangle 18"/>
          <p:cNvSpPr/>
          <p:nvPr/>
        </p:nvSpPr>
        <p:spPr>
          <a:xfrm>
            <a:off x="1004479" y="0"/>
            <a:ext cx="10372316" cy="6858000"/>
          </a:xfrm>
          <a:prstGeom prst="rect">
            <a:avLst/>
          </a:prstGeom>
          <a:solidFill>
            <a:schemeClr val="bg2">
              <a:alpha val="92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Rectangle 19"/>
          <p:cNvSpPr/>
          <p:nvPr/>
        </p:nvSpPr>
        <p:spPr>
          <a:xfrm>
            <a:off x="11377328" y="0"/>
            <a:ext cx="27432"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Picture Placeholder 2"/>
          <p:cNvSpPr>
            <a:spLocks noGrp="1" noChangeAspect="1"/>
          </p:cNvSpPr>
          <p:nvPr>
            <p:ph type="pic" idx="1"/>
          </p:nvPr>
        </p:nvSpPr>
        <p:spPr>
          <a:xfrm>
            <a:off x="6747062" y="3229"/>
            <a:ext cx="4629734" cy="6858000"/>
          </a:xfrm>
          <a:solidFill>
            <a:schemeClr val="tx1">
              <a:alpha val="10000"/>
            </a:schemeClr>
          </a:solidFill>
          <a:ln w="9525" cap="sq">
            <a:noFill/>
            <a:miter lim="800000"/>
          </a:ln>
          <a:effectLst/>
          <a:scene3d>
            <a:camera prst="orthographicFront"/>
            <a:lightRig rig="twoPt" dir="t">
              <a:rot lat="0" lon="0" rev="7200000"/>
            </a:lightRig>
          </a:scene3d>
          <a:sp3d>
            <a:bevelT w="25400" h="19050"/>
            <a:contourClr>
              <a:srgbClr val="FFFFFF"/>
            </a:contourClr>
          </a:sp3d>
        </p:spPr>
        <p:txBody>
          <a:bodyPr anchor="t">
            <a:normAutofit/>
          </a:bodyPr>
          <a:lstStyle>
            <a:lvl1pPr marL="0" indent="0" algn="ctr">
              <a:buNone/>
              <a:defRPr sz="28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d-ID"/>
              <a:t>Klik ikon untuk menambahkan gambar</a:t>
            </a:r>
            <a:endParaRPr lang="en-US" dirty="0"/>
          </a:p>
        </p:txBody>
      </p:sp>
      <p:sp>
        <p:nvSpPr>
          <p:cNvPr id="10" name="TextBox 9"/>
          <p:cNvSpPr txBox="1"/>
          <p:nvPr/>
        </p:nvSpPr>
        <p:spPr>
          <a:xfrm>
            <a:off x="1554686" y="1127550"/>
            <a:ext cx="415636" cy="369332"/>
          </a:xfrm>
          <a:prstGeom prst="rect">
            <a:avLst/>
          </a:prstGeom>
          <a:noFill/>
        </p:spPr>
        <p:txBody>
          <a:bodyPr wrap="square" rtlCol="0">
            <a:spAutoFit/>
          </a:bodyPr>
          <a:lstStyle/>
          <a:p>
            <a:pPr algn="r"/>
            <a:r>
              <a:rPr lang="en-US" sz="1800" dirty="0">
                <a:solidFill>
                  <a:schemeClr val="accent6"/>
                </a:solidFill>
                <a:latin typeface="Wingdings 3" panose="05040102010807070707" pitchFamily="18" charset="2"/>
              </a:rPr>
              <a:t>z</a:t>
            </a:r>
            <a:endParaRPr lang="en-US" sz="1000" dirty="0">
              <a:solidFill>
                <a:schemeClr val="accent6"/>
              </a:solidFill>
              <a:latin typeface="MS Shell Dlg 2" panose="020B0604030504040204" pitchFamily="34" charset="0"/>
            </a:endParaRPr>
          </a:p>
        </p:txBody>
      </p:sp>
      <p:sp>
        <p:nvSpPr>
          <p:cNvPr id="2" name="Title 1"/>
          <p:cNvSpPr>
            <a:spLocks noGrp="1"/>
          </p:cNvSpPr>
          <p:nvPr>
            <p:ph type="title"/>
          </p:nvPr>
        </p:nvSpPr>
        <p:spPr>
          <a:xfrm>
            <a:off x="1971241" y="1282452"/>
            <a:ext cx="3970986" cy="1900473"/>
          </a:xfrm>
        </p:spPr>
        <p:txBody>
          <a:bodyPr anchor="b">
            <a:normAutofit/>
          </a:bodyPr>
          <a:lstStyle>
            <a:lvl1pPr algn="l">
              <a:defRPr sz="3200"/>
            </a:lvl1pPr>
          </a:lstStyle>
          <a:p>
            <a:r>
              <a:rPr lang="id-ID"/>
              <a:t>Klik untuk mengedit gaya judul Master</a:t>
            </a:r>
            <a:endParaRPr lang="en-US" dirty="0"/>
          </a:p>
        </p:txBody>
      </p:sp>
      <p:sp>
        <p:nvSpPr>
          <p:cNvPr id="4" name="Text Placeholder 3"/>
          <p:cNvSpPr>
            <a:spLocks noGrp="1"/>
          </p:cNvSpPr>
          <p:nvPr>
            <p:ph type="body" sz="half" idx="2"/>
          </p:nvPr>
        </p:nvSpPr>
        <p:spPr>
          <a:xfrm>
            <a:off x="1970322" y="3182928"/>
            <a:ext cx="3971874" cy="2386394"/>
          </a:xfrm>
        </p:spPr>
        <p:txBody>
          <a:bodyPr>
            <a:normAutofit/>
          </a:bodyPr>
          <a:lstStyle>
            <a:lvl1pPr marL="0" indent="0" algn="l">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d-ID"/>
              <a:t>Edit gaya teks Master</a:t>
            </a:r>
          </a:p>
        </p:txBody>
      </p:sp>
      <p:sp>
        <p:nvSpPr>
          <p:cNvPr id="5" name="Date Placeholder 4"/>
          <p:cNvSpPr>
            <a:spLocks noGrp="1"/>
          </p:cNvSpPr>
          <p:nvPr>
            <p:ph type="dt" sz="half" idx="10"/>
          </p:nvPr>
        </p:nvSpPr>
        <p:spPr/>
        <p:txBody>
          <a:bodyPr/>
          <a:lstStyle/>
          <a:p>
            <a:fld id="{B16C4C9A-3960-41CF-A4E9-2A8FB932454B}" type="datetimeFigureOut">
              <a:rPr lang="en-US" dirty="0"/>
              <a:t>2/23/2019</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 /><Relationship Id="rId13" Type="http://schemas.openxmlformats.org/officeDocument/2006/relationships/image" Target="../media/image2.png" /><Relationship Id="rId3" Type="http://schemas.openxmlformats.org/officeDocument/2006/relationships/slideLayout" Target="../slideLayouts/slideLayout3.xml" /><Relationship Id="rId7" Type="http://schemas.openxmlformats.org/officeDocument/2006/relationships/slideLayout" Target="../slideLayouts/slideLayout7.xml" /><Relationship Id="rId12" Type="http://schemas.openxmlformats.org/officeDocument/2006/relationships/theme" Target="../theme/theme1.xml" /><Relationship Id="rId2" Type="http://schemas.openxmlformats.org/officeDocument/2006/relationships/slideLayout" Target="../slideLayouts/slideLayout2.xml" /><Relationship Id="rId1" Type="http://schemas.openxmlformats.org/officeDocument/2006/relationships/slideLayout" Target="../slideLayouts/slideLayout1.xml" /><Relationship Id="rId6" Type="http://schemas.openxmlformats.org/officeDocument/2006/relationships/slideLayout" Target="../slideLayouts/slideLayout6.xml" /><Relationship Id="rId11" Type="http://schemas.openxmlformats.org/officeDocument/2006/relationships/slideLayout" Target="../slideLayouts/slideLayout11.xml" /><Relationship Id="rId5" Type="http://schemas.openxmlformats.org/officeDocument/2006/relationships/slideLayout" Target="../slideLayouts/slideLayout5.xml" /><Relationship Id="rId10" Type="http://schemas.openxmlformats.org/officeDocument/2006/relationships/slideLayout" Target="../slideLayouts/slideLayout10.xml" /><Relationship Id="rId4" Type="http://schemas.openxmlformats.org/officeDocument/2006/relationships/slideLayout" Target="../slideLayouts/slideLayout4.xml" /><Relationship Id="rId9" Type="http://schemas.openxmlformats.org/officeDocument/2006/relationships/slideLayout" Target="../slideLayouts/slideLayout9.xml" /><Relationship Id="rId14" Type="http://schemas.openxmlformats.org/officeDocument/2006/relationships/image" Target="../media/image3.png"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pic>
        <p:nvPicPr>
          <p:cNvPr id="18" name="Picture 17"/>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2831794" y="2105202"/>
            <a:ext cx="9360205" cy="4752798"/>
          </a:xfrm>
          <a:prstGeom prst="rect">
            <a:avLst/>
          </a:prstGeom>
        </p:spPr>
      </p:pic>
      <p:pic>
        <p:nvPicPr>
          <p:cNvPr id="15" name="Picture 14"/>
          <p:cNvPicPr>
            <a:picLocks noChangeAspect="1"/>
          </p:cNvPicPr>
          <p:nvPr/>
        </p:nvPicPr>
        <p:blipFill>
          <a:blip r:embed="rId14">
            <a:extLst>
              <a:ext uri="{28A0092B-C50C-407E-A947-70E740481C1C}">
                <a14:useLocalDpi xmlns:a14="http://schemas.microsoft.com/office/drawing/2010/main" val="0"/>
              </a:ext>
            </a:extLst>
          </a:blip>
          <a:stretch>
            <a:fillRect/>
          </a:stretch>
        </p:blipFill>
        <p:spPr>
          <a:xfrm>
            <a:off x="0" y="0"/>
            <a:ext cx="12189867" cy="6858000"/>
          </a:xfrm>
          <a:prstGeom prst="rect">
            <a:avLst/>
          </a:prstGeom>
        </p:spPr>
      </p:pic>
      <p:sp>
        <p:nvSpPr>
          <p:cNvPr id="8" name="Rectangle 7"/>
          <p:cNvSpPr/>
          <p:nvPr/>
        </p:nvSpPr>
        <p:spPr>
          <a:xfrm>
            <a:off x="0" y="0"/>
            <a:ext cx="964174" cy="6858000"/>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611808" y="808056"/>
            <a:ext cx="7958331" cy="1077229"/>
          </a:xfrm>
          <a:prstGeom prst="rect">
            <a:avLst/>
          </a:prstGeom>
        </p:spPr>
        <p:txBody>
          <a:bodyPr vert="horz" lIns="91440" tIns="45720" rIns="91440" bIns="45720" rtlCol="0" anchor="t">
            <a:normAutofit/>
          </a:bodyPr>
          <a:lstStyle/>
          <a:p>
            <a:r>
              <a:rPr lang="id-ID"/>
              <a:t>Klik untuk mengedit gaya judul Master</a:t>
            </a:r>
            <a:endParaRPr lang="en-US" dirty="0"/>
          </a:p>
        </p:txBody>
      </p:sp>
      <p:sp>
        <p:nvSpPr>
          <p:cNvPr id="3" name="Text Placeholder 2"/>
          <p:cNvSpPr>
            <a:spLocks noGrp="1"/>
          </p:cNvSpPr>
          <p:nvPr>
            <p:ph type="body" idx="1"/>
          </p:nvPr>
        </p:nvSpPr>
        <p:spPr>
          <a:xfrm>
            <a:off x="2773599" y="2052116"/>
            <a:ext cx="7796540" cy="399782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a:p>
            <a:pPr lvl="5"/>
            <a:r>
              <a:rPr lang="en-US" dirty="0"/>
              <a:t>Sixth level</a:t>
            </a:r>
          </a:p>
          <a:p>
            <a:pPr lvl="6"/>
            <a:r>
              <a:rPr lang="en-US" dirty="0"/>
              <a:t>Seventh level</a:t>
            </a:r>
          </a:p>
          <a:p>
            <a:pPr lvl="7"/>
            <a:r>
              <a:rPr lang="en-US" dirty="0"/>
              <a:t>Eigth level</a:t>
            </a:r>
          </a:p>
          <a:p>
            <a:pPr lvl="8"/>
            <a:r>
              <a:rPr lang="en-US" dirty="0"/>
              <a:t>Ninth level</a:t>
            </a:r>
          </a:p>
        </p:txBody>
      </p:sp>
      <p:sp>
        <p:nvSpPr>
          <p:cNvPr id="4" name="Date Placeholder 3"/>
          <p:cNvSpPr>
            <a:spLocks noGrp="1"/>
          </p:cNvSpPr>
          <p:nvPr>
            <p:ph type="dt" sz="half" idx="2"/>
          </p:nvPr>
        </p:nvSpPr>
        <p:spPr>
          <a:xfrm rot="5400000">
            <a:off x="-810065" y="5270604"/>
            <a:ext cx="2662729" cy="182880"/>
          </a:xfrm>
          <a:prstGeom prst="rect">
            <a:avLst/>
          </a:prstGeom>
        </p:spPr>
        <p:txBody>
          <a:bodyPr vert="horz" lIns="91440" tIns="18288" rIns="91440" bIns="45720" rtlCol="0" anchor="t"/>
          <a:lstStyle>
            <a:lvl1pPr algn="r">
              <a:defRPr sz="800">
                <a:solidFill>
                  <a:schemeClr val="tx1">
                    <a:tint val="75000"/>
                  </a:schemeClr>
                </a:solidFill>
                <a:latin typeface="+mn-lt"/>
              </a:defRPr>
            </a:lvl1pPr>
          </a:lstStyle>
          <a:p>
            <a:fld id="{3CBC1C18-307B-4F68-A007-B5B542270E8D}" type="datetimeFigureOut">
              <a:rPr lang="en-US" dirty="0"/>
              <a:t>2/23/2019</a:t>
            </a:fld>
            <a:endParaRPr lang="en-US" dirty="0"/>
          </a:p>
        </p:txBody>
      </p:sp>
      <p:sp>
        <p:nvSpPr>
          <p:cNvPr id="5" name="Footer Placeholder 4"/>
          <p:cNvSpPr>
            <a:spLocks noGrp="1"/>
          </p:cNvSpPr>
          <p:nvPr>
            <p:ph type="ftr" sz="quarter" idx="3"/>
          </p:nvPr>
        </p:nvSpPr>
        <p:spPr>
          <a:xfrm rot="5400000">
            <a:off x="-2237130" y="3661144"/>
            <a:ext cx="5885352" cy="179176"/>
          </a:xfrm>
          <a:prstGeom prst="rect">
            <a:avLst/>
          </a:prstGeom>
        </p:spPr>
        <p:txBody>
          <a:bodyPr vert="horz" lIns="91440" tIns="45720" rIns="91440" bIns="18288" rtlCol="0" anchor="b"/>
          <a:lstStyle>
            <a:lvl1pPr algn="r">
              <a:defRPr sz="800">
                <a:solidFill>
                  <a:schemeClr val="tx1">
                    <a:tint val="75000"/>
                  </a:schemeClr>
                </a:solidFill>
              </a:defRPr>
            </a:lvl1pPr>
          </a:lstStyle>
          <a:p>
            <a:r>
              <a:rPr lang="en-US" dirty="0"/>
              <a:t>
              </a:t>
            </a:r>
          </a:p>
        </p:txBody>
      </p:sp>
      <p:sp>
        <p:nvSpPr>
          <p:cNvPr id="6" name="Slide Number Placeholder 5"/>
          <p:cNvSpPr>
            <a:spLocks noGrp="1"/>
          </p:cNvSpPr>
          <p:nvPr>
            <p:ph type="sldNum" sz="quarter" idx="4"/>
          </p:nvPr>
        </p:nvSpPr>
        <p:spPr>
          <a:xfrm>
            <a:off x="158407" y="164592"/>
            <a:ext cx="636727" cy="322851"/>
          </a:xfrm>
          <a:prstGeom prst="rect">
            <a:avLst/>
          </a:prstGeom>
        </p:spPr>
        <p:txBody>
          <a:bodyPr vert="horz" lIns="91440" tIns="45720" rIns="45720" bIns="45720" rtlCol="0" anchor="ctr"/>
          <a:lstStyle>
            <a:lvl1pPr algn="r">
              <a:defRPr sz="1800">
                <a:solidFill>
                  <a:schemeClr val="tx1">
                    <a:tint val="75000"/>
                  </a:schemeClr>
                </a:solidFill>
              </a:defRPr>
            </a:lvl1pPr>
          </a:lstStyle>
          <a:p>
            <a:fld id="{6D22F896-40B5-4ADD-8801-0D06FADFA095}" type="slidenum">
              <a:rPr lang="en-US" dirty="0"/>
              <a:pPr/>
              <a:t>‹#›</a:t>
            </a:fld>
            <a:endParaRPr lang="en-US" dirty="0"/>
          </a:p>
        </p:txBody>
      </p:sp>
      <p:sp>
        <p:nvSpPr>
          <p:cNvPr id="57" name="Rectangle 56"/>
          <p:cNvSpPr/>
          <p:nvPr/>
        </p:nvSpPr>
        <p:spPr>
          <a:xfrm>
            <a:off x="962042" y="0"/>
            <a:ext cx="45719" cy="685800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p:titleStyle>
    <p:body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 /></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judul 2">
            <a:extLst>
              <a:ext uri="{FF2B5EF4-FFF2-40B4-BE49-F238E27FC236}">
                <a16:creationId xmlns:a16="http://schemas.microsoft.com/office/drawing/2014/main" id="{FF13FCD8-1200-F646-840A-93CA1072A1B1}"/>
              </a:ext>
            </a:extLst>
          </p:cNvPr>
          <p:cNvSpPr>
            <a:spLocks noGrp="1"/>
          </p:cNvSpPr>
          <p:nvPr>
            <p:ph type="subTitle" idx="4294967295"/>
          </p:nvPr>
        </p:nvSpPr>
        <p:spPr>
          <a:xfrm rot="10800000" flipV="1">
            <a:off x="1006925" y="1014733"/>
            <a:ext cx="10340341" cy="1309732"/>
          </a:xfrm>
        </p:spPr>
        <p:txBody>
          <a:bodyPr>
            <a:noAutofit/>
          </a:bodyPr>
          <a:lstStyle/>
          <a:p>
            <a:pPr marL="0" indent="0" algn="ctr">
              <a:lnSpc>
                <a:spcPct val="100000"/>
              </a:lnSpc>
              <a:buNone/>
            </a:pPr>
            <a:r>
              <a:rPr lang="id" sz="4400" b="1" dirty="0">
                <a:solidFill>
                  <a:schemeClr val="tx2">
                    <a:lumMod val="50000"/>
                  </a:schemeClr>
                </a:solidFill>
                <a:latin typeface="Aller" panose="02000503030000020004" pitchFamily="2" charset="0"/>
              </a:rPr>
              <a:t>PELATIHAN JURNALISTIK FILANTROPI</a:t>
            </a:r>
          </a:p>
          <a:p>
            <a:pPr marL="0" indent="0" algn="ctr">
              <a:lnSpc>
                <a:spcPct val="100000"/>
              </a:lnSpc>
              <a:buNone/>
            </a:pPr>
            <a:r>
              <a:rPr lang="id" sz="2800" b="1" dirty="0">
                <a:solidFill>
                  <a:schemeClr val="tx2">
                    <a:lumMod val="50000"/>
                  </a:schemeClr>
                </a:solidFill>
                <a:latin typeface="Aller" panose="02000503030000020004" pitchFamily="2" charset="0"/>
              </a:rPr>
              <a:t>Menyajikan Berita dengan Hati</a:t>
            </a:r>
            <a:endParaRPr lang="id-ID" sz="2800" b="1" dirty="0">
              <a:solidFill>
                <a:schemeClr val="tx2">
                  <a:lumMod val="50000"/>
                </a:schemeClr>
              </a:solidFill>
              <a:latin typeface="Aller" panose="02000503030000020004" pitchFamily="2" charset="0"/>
            </a:endParaRPr>
          </a:p>
        </p:txBody>
      </p:sp>
      <p:sp>
        <p:nvSpPr>
          <p:cNvPr id="4" name="Judul 1">
            <a:extLst>
              <a:ext uri="{FF2B5EF4-FFF2-40B4-BE49-F238E27FC236}">
                <a16:creationId xmlns:a16="http://schemas.microsoft.com/office/drawing/2014/main" id="{AE2729A8-55F2-2B42-B5EF-8CF1CFDF3952}"/>
              </a:ext>
            </a:extLst>
          </p:cNvPr>
          <p:cNvSpPr txBox="1">
            <a:spLocks/>
          </p:cNvSpPr>
          <p:nvPr/>
        </p:nvSpPr>
        <p:spPr>
          <a:xfrm>
            <a:off x="1006925" y="4929051"/>
            <a:ext cx="10340341" cy="1737361"/>
          </a:xfrm>
          <a:prstGeom prst="rect">
            <a:avLst/>
          </a:prstGeom>
        </p:spPr>
        <p:txBody>
          <a:bodyPr vert="horz" lIns="91440" tIns="45720" rIns="91440" bIns="45720" rtlCol="0" anchor="t">
            <a:normAutofit/>
          </a:bodyPr>
          <a:lst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a:lstStyle>
          <a:p>
            <a:pPr algn="ctr"/>
            <a:r>
              <a:rPr lang="id" sz="3600" dirty="0">
                <a:solidFill>
                  <a:schemeClr val="tx2"/>
                </a:solidFill>
              </a:rPr>
              <a:t>Lazismu Jawa Timur</a:t>
            </a:r>
            <a:br>
              <a:rPr lang="id" sz="2800" dirty="0">
                <a:solidFill>
                  <a:schemeClr val="tx2">
                    <a:lumMod val="90000"/>
                  </a:schemeClr>
                </a:solidFill>
              </a:rPr>
            </a:br>
            <a:r>
              <a:rPr lang="id" sz="1800" dirty="0">
                <a:solidFill>
                  <a:schemeClr val="tx2"/>
                </a:solidFill>
              </a:rPr>
              <a:t>Gedung Muhammadiyah Jatim, Sabtu, 23 Februari 2019</a:t>
            </a:r>
            <a:endParaRPr lang="id-ID" sz="1800" dirty="0">
              <a:solidFill>
                <a:schemeClr val="tx2"/>
              </a:solidFill>
              <a:latin typeface="Aller" panose="02000503030000020004" pitchFamily="2" charset="0"/>
            </a:endParaRPr>
          </a:p>
        </p:txBody>
      </p:sp>
      <p:sp>
        <p:nvSpPr>
          <p:cNvPr id="5" name="Judul 1">
            <a:extLst>
              <a:ext uri="{FF2B5EF4-FFF2-40B4-BE49-F238E27FC236}">
                <a16:creationId xmlns:a16="http://schemas.microsoft.com/office/drawing/2014/main" id="{AE2729A8-55F2-2B42-B5EF-8CF1CFDF3952}"/>
              </a:ext>
            </a:extLst>
          </p:cNvPr>
          <p:cNvSpPr txBox="1">
            <a:spLocks/>
          </p:cNvSpPr>
          <p:nvPr/>
        </p:nvSpPr>
        <p:spPr>
          <a:xfrm>
            <a:off x="1006925" y="3299325"/>
            <a:ext cx="10340341" cy="1737361"/>
          </a:xfrm>
          <a:prstGeom prst="rect">
            <a:avLst/>
          </a:prstGeom>
        </p:spPr>
        <p:txBody>
          <a:bodyPr vert="horz" lIns="91440" tIns="45720" rIns="91440" bIns="45720" rtlCol="0" anchor="t">
            <a:normAutofit/>
          </a:bodyPr>
          <a:lst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a:lstStyle>
          <a:p>
            <a:pPr algn="ctr"/>
            <a:r>
              <a:rPr lang="id" sz="2800" dirty="0">
                <a:solidFill>
                  <a:schemeClr val="tx2">
                    <a:lumMod val="75000"/>
                  </a:schemeClr>
                </a:solidFill>
              </a:rPr>
              <a:t>Mohammad Nurfatoni</a:t>
            </a:r>
            <a:br>
              <a:rPr lang="id" sz="3600" dirty="0">
                <a:solidFill>
                  <a:schemeClr val="tx2">
                    <a:lumMod val="90000"/>
                  </a:schemeClr>
                </a:solidFill>
              </a:rPr>
            </a:br>
            <a:r>
              <a:rPr lang="id" sz="2000" i="1" dirty="0">
                <a:solidFill>
                  <a:schemeClr val="tx2">
                    <a:lumMod val="75000"/>
                  </a:schemeClr>
                </a:solidFill>
              </a:rPr>
              <a:t>Pemimpin Redaksi PWMU.CO</a:t>
            </a:r>
            <a:endParaRPr lang="id-ID" sz="2000" i="1" dirty="0">
              <a:solidFill>
                <a:schemeClr val="tx2">
                  <a:lumMod val="75000"/>
                </a:schemeClr>
              </a:solidFill>
              <a:latin typeface="Aller" panose="02000503030000020004" pitchFamily="2" charset="0"/>
            </a:endParaRPr>
          </a:p>
        </p:txBody>
      </p:sp>
    </p:spTree>
    <p:extLst>
      <p:ext uri="{BB962C8B-B14F-4D97-AF65-F5344CB8AC3E}">
        <p14:creationId xmlns:p14="http://schemas.microsoft.com/office/powerpoint/2010/main" val="305995485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52486" y="357675"/>
            <a:ext cx="7817654" cy="725537"/>
          </a:xfrm>
        </p:spPr>
        <p:txBody>
          <a:bodyPr/>
          <a:lstStyle/>
          <a:p>
            <a:r>
              <a:rPr lang="id-ID" dirty="0">
                <a:solidFill>
                  <a:schemeClr val="tx2">
                    <a:lumMod val="75000"/>
                  </a:schemeClr>
                </a:solidFill>
              </a:rPr>
              <a:t>Straight News dan Soft News</a:t>
            </a:r>
          </a:p>
        </p:txBody>
      </p:sp>
      <p:sp>
        <p:nvSpPr>
          <p:cNvPr id="3" name="Content Placeholder 2"/>
          <p:cNvSpPr>
            <a:spLocks noGrp="1"/>
          </p:cNvSpPr>
          <p:nvPr>
            <p:ph idx="1"/>
          </p:nvPr>
        </p:nvSpPr>
        <p:spPr>
          <a:xfrm>
            <a:off x="956603" y="1252025"/>
            <a:ext cx="10030266" cy="5824024"/>
          </a:xfrm>
        </p:spPr>
        <p:txBody>
          <a:bodyPr>
            <a:normAutofit fontScale="25000" lnSpcReduction="20000"/>
          </a:bodyPr>
          <a:lstStyle/>
          <a:p>
            <a:r>
              <a:rPr lang="id-ID" sz="8000" dirty="0">
                <a:solidFill>
                  <a:schemeClr val="tx2"/>
                </a:solidFill>
              </a:rPr>
              <a:t>Secara garis besar ada dua macam berita, yaitu berita langsung atau disebut </a:t>
            </a:r>
            <a:r>
              <a:rPr lang="id-ID" sz="8000" i="1" dirty="0">
                <a:solidFill>
                  <a:schemeClr val="tx2"/>
                </a:solidFill>
              </a:rPr>
              <a:t>straight news </a:t>
            </a:r>
            <a:r>
              <a:rPr lang="id-ID" sz="8000" dirty="0">
                <a:solidFill>
                  <a:schemeClr val="tx2"/>
                </a:solidFill>
              </a:rPr>
              <a:t>atau </a:t>
            </a:r>
            <a:r>
              <a:rPr lang="id-ID" sz="8000" i="1" dirty="0">
                <a:solidFill>
                  <a:schemeClr val="tx2"/>
                </a:solidFill>
              </a:rPr>
              <a:t>hard news</a:t>
            </a:r>
            <a:r>
              <a:rPr lang="id-ID" sz="8000" dirty="0">
                <a:solidFill>
                  <a:schemeClr val="tx2"/>
                </a:solidFill>
              </a:rPr>
              <a:t>. Seperti namanya, berita disajikan secara langsung, tanpa basa-basi atau pengantar. Langsung </a:t>
            </a:r>
            <a:r>
              <a:rPr lang="id-ID" sz="8000" i="1" dirty="0">
                <a:solidFill>
                  <a:schemeClr val="tx2"/>
                </a:solidFill>
              </a:rPr>
              <a:t>to the point</a:t>
            </a:r>
            <a:r>
              <a:rPr lang="id-ID" sz="8000" dirty="0">
                <a:solidFill>
                  <a:schemeClr val="tx2"/>
                </a:solidFill>
              </a:rPr>
              <a:t> pada peristiwa utama, seperti terlihat dalam </a:t>
            </a:r>
            <a:r>
              <a:rPr lang="id-ID" sz="8000" i="1" dirty="0">
                <a:solidFill>
                  <a:schemeClr val="tx2"/>
                </a:solidFill>
              </a:rPr>
              <a:t>lead </a:t>
            </a:r>
            <a:r>
              <a:rPr lang="id-ID" sz="8000" dirty="0">
                <a:solidFill>
                  <a:schemeClr val="tx2"/>
                </a:solidFill>
              </a:rPr>
              <a:t>(kepala berita) di paragraf 1 dan 2.</a:t>
            </a:r>
            <a:br>
              <a:rPr lang="id-ID" sz="8000" dirty="0">
                <a:solidFill>
                  <a:schemeClr val="tx2"/>
                </a:solidFill>
              </a:rPr>
            </a:br>
            <a:br>
              <a:rPr lang="id-ID" sz="8000" dirty="0">
                <a:solidFill>
                  <a:schemeClr val="tx2"/>
                </a:solidFill>
              </a:rPr>
            </a:br>
            <a:r>
              <a:rPr lang="id-ID" sz="8000" i="1" dirty="0">
                <a:solidFill>
                  <a:schemeClr val="tx2"/>
                </a:solidFill>
              </a:rPr>
              <a:t>Straight news</a:t>
            </a:r>
            <a:r>
              <a:rPr lang="id-ID" sz="8000" dirty="0">
                <a:solidFill>
                  <a:schemeClr val="tx2"/>
                </a:solidFill>
              </a:rPr>
              <a:t> disajikan untuk mengejar kecepatan. Cocok untuk media </a:t>
            </a:r>
            <a:r>
              <a:rPr lang="id-ID" sz="8000" i="1" dirty="0">
                <a:solidFill>
                  <a:schemeClr val="tx2"/>
                </a:solidFill>
              </a:rPr>
              <a:t>online </a:t>
            </a:r>
            <a:r>
              <a:rPr lang="id-ID" sz="8000" dirty="0">
                <a:solidFill>
                  <a:schemeClr val="tx2"/>
                </a:solidFill>
              </a:rPr>
              <a:t>atau harian media cetak.</a:t>
            </a:r>
            <a:br>
              <a:rPr lang="id-ID" sz="8000" dirty="0">
                <a:solidFill>
                  <a:schemeClr val="tx2"/>
                </a:solidFill>
              </a:rPr>
            </a:br>
            <a:br>
              <a:rPr lang="id-ID" sz="8000" dirty="0">
                <a:solidFill>
                  <a:schemeClr val="tx2"/>
                </a:solidFill>
              </a:rPr>
            </a:br>
            <a:r>
              <a:rPr lang="id-ID" sz="8000" dirty="0">
                <a:solidFill>
                  <a:schemeClr val="tx2"/>
                </a:solidFill>
              </a:rPr>
              <a:t>Selain </a:t>
            </a:r>
            <a:r>
              <a:rPr lang="id-ID" sz="8000" i="1" dirty="0">
                <a:solidFill>
                  <a:schemeClr val="tx2"/>
                </a:solidFill>
              </a:rPr>
              <a:t>straight news </a:t>
            </a:r>
            <a:r>
              <a:rPr lang="id-ID" sz="8000" dirty="0">
                <a:solidFill>
                  <a:schemeClr val="tx2"/>
                </a:solidFill>
              </a:rPr>
              <a:t>ada berita dalam bentuk </a:t>
            </a:r>
            <a:r>
              <a:rPr lang="id-ID" sz="8000" i="1" dirty="0">
                <a:solidFill>
                  <a:schemeClr val="tx2"/>
                </a:solidFill>
              </a:rPr>
              <a:t>soft news</a:t>
            </a:r>
            <a:r>
              <a:rPr lang="id-ID" sz="8000" dirty="0">
                <a:solidFill>
                  <a:schemeClr val="tx2"/>
                </a:solidFill>
              </a:rPr>
              <a:t>. </a:t>
            </a:r>
            <a:r>
              <a:rPr lang="id-ID" sz="8000" i="1" dirty="0">
                <a:solidFill>
                  <a:schemeClr val="tx2"/>
                </a:solidFill>
              </a:rPr>
              <a:t>Soft News </a:t>
            </a:r>
            <a:r>
              <a:rPr lang="id-ID" sz="8000" dirty="0">
                <a:solidFill>
                  <a:schemeClr val="tx2"/>
                </a:solidFill>
              </a:rPr>
              <a:t>adalah fakta atau peristiwa yang ditulis dengan gaya sastra. Bercerita sisi humanis (</a:t>
            </a:r>
            <a:r>
              <a:rPr lang="id-ID" sz="8000" i="1" dirty="0">
                <a:solidFill>
                  <a:schemeClr val="tx2"/>
                </a:solidFill>
              </a:rPr>
              <a:t>human interest</a:t>
            </a:r>
            <a:r>
              <a:rPr lang="id-ID" sz="8000" dirty="0">
                <a:solidFill>
                  <a:schemeClr val="tx2"/>
                </a:solidFill>
              </a:rPr>
              <a:t>), kisah di balik berita, atau profil. Boleh juga disebut kisah nyata yang ditulis seperti cerpen.</a:t>
            </a:r>
          </a:p>
          <a:p>
            <a:r>
              <a:rPr lang="id-ID" sz="8000" dirty="0">
                <a:solidFill>
                  <a:schemeClr val="tx2"/>
                </a:solidFill>
              </a:rPr>
              <a:t>Menulis </a:t>
            </a:r>
            <a:r>
              <a:rPr lang="id-ID" sz="8000" i="1" dirty="0">
                <a:solidFill>
                  <a:schemeClr val="tx2"/>
                </a:solidFill>
              </a:rPr>
              <a:t>soft news </a:t>
            </a:r>
            <a:r>
              <a:rPr lang="id-ID" sz="8000" dirty="0">
                <a:solidFill>
                  <a:schemeClr val="tx2"/>
                </a:solidFill>
              </a:rPr>
              <a:t>lebih memakai cita rasa bahasa. Kalimat tetap ringkas tapi diberi sentuhan bahasa menyentuh dan menggugah rasa dan menggetarkan, dengan pilihan kata yang menarik.</a:t>
            </a:r>
          </a:p>
          <a:p>
            <a:r>
              <a:rPr lang="id-ID" sz="8000" dirty="0">
                <a:solidFill>
                  <a:schemeClr val="tx2"/>
                </a:solidFill>
              </a:rPr>
              <a:t>Boleh memakai metafora, personofikasi, anekdot.</a:t>
            </a:r>
          </a:p>
          <a:p>
            <a:pPr marL="0" indent="0">
              <a:lnSpc>
                <a:spcPct val="100000"/>
              </a:lnSpc>
              <a:buNone/>
            </a:pPr>
            <a:br>
              <a:rPr lang="id-ID" sz="2400" dirty="0"/>
            </a:br>
            <a:br>
              <a:rPr lang="id-ID" sz="2400" dirty="0"/>
            </a:br>
            <a:endParaRPr lang="id-ID" sz="2400" dirty="0"/>
          </a:p>
          <a:p>
            <a:endParaRPr lang="id-ID" dirty="0"/>
          </a:p>
        </p:txBody>
      </p:sp>
    </p:spTree>
    <p:extLst>
      <p:ext uri="{BB962C8B-B14F-4D97-AF65-F5344CB8AC3E}">
        <p14:creationId xmlns:p14="http://schemas.microsoft.com/office/powerpoint/2010/main" val="46311198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23891" y="196948"/>
            <a:ext cx="9824550" cy="6218754"/>
          </a:xfrm>
        </p:spPr>
        <p:txBody>
          <a:bodyPr>
            <a:noAutofit/>
          </a:bodyPr>
          <a:lstStyle/>
          <a:p>
            <a:pPr marL="0" indent="0">
              <a:lnSpc>
                <a:spcPct val="100000"/>
              </a:lnSpc>
              <a:buNone/>
            </a:pPr>
            <a:r>
              <a:rPr lang="id-ID" sz="2600" dirty="0">
                <a:solidFill>
                  <a:schemeClr val="tx2"/>
                </a:solidFill>
              </a:rPr>
              <a:t>Majalah, seperti </a:t>
            </a:r>
            <a:r>
              <a:rPr lang="id-ID" sz="2600" i="1" dirty="0">
                <a:solidFill>
                  <a:schemeClr val="tx2"/>
                </a:solidFill>
              </a:rPr>
              <a:t>Mata Hati </a:t>
            </a:r>
            <a:r>
              <a:rPr lang="id-ID" sz="2600" dirty="0">
                <a:solidFill>
                  <a:schemeClr val="tx2"/>
                </a:solidFill>
              </a:rPr>
              <a:t>lebih cocok menggunakan s</a:t>
            </a:r>
            <a:r>
              <a:rPr lang="id-ID" sz="2600" i="1" dirty="0">
                <a:solidFill>
                  <a:schemeClr val="tx2"/>
                </a:solidFill>
              </a:rPr>
              <a:t>oft news </a:t>
            </a:r>
            <a:r>
              <a:rPr lang="id-ID" sz="2600" dirty="0">
                <a:solidFill>
                  <a:schemeClr val="tx2"/>
                </a:solidFill>
              </a:rPr>
              <a:t>untuk penulisan berita. Sebab, tak lagi mementingkan kecepatan, tetapi lebih pada pendalaman berita. </a:t>
            </a:r>
            <a:br>
              <a:rPr lang="id-ID" sz="2600" dirty="0">
                <a:solidFill>
                  <a:schemeClr val="tx2"/>
                </a:solidFill>
              </a:rPr>
            </a:br>
            <a:br>
              <a:rPr lang="id-ID" sz="2600" dirty="0">
                <a:solidFill>
                  <a:schemeClr val="tx2"/>
                </a:solidFill>
              </a:rPr>
            </a:br>
            <a:r>
              <a:rPr lang="id-ID" sz="2600" dirty="0">
                <a:solidFill>
                  <a:schemeClr val="tx2"/>
                </a:solidFill>
              </a:rPr>
              <a:t>Meski begitu di media cetak harian atau </a:t>
            </a:r>
            <a:r>
              <a:rPr lang="id-ID" sz="2600" i="1" dirty="0">
                <a:solidFill>
                  <a:schemeClr val="tx2"/>
                </a:solidFill>
              </a:rPr>
              <a:t>online</a:t>
            </a:r>
            <a:r>
              <a:rPr lang="id-ID" sz="2600" dirty="0">
                <a:solidFill>
                  <a:schemeClr val="tx2"/>
                </a:solidFill>
              </a:rPr>
              <a:t>, masih bisa bisa memakai gaya </a:t>
            </a:r>
            <a:r>
              <a:rPr lang="id-ID" sz="2600" i="1" dirty="0">
                <a:solidFill>
                  <a:schemeClr val="tx2"/>
                </a:solidFill>
              </a:rPr>
              <a:t>soft news</a:t>
            </a:r>
            <a:r>
              <a:rPr lang="id-ID" sz="2600" dirty="0">
                <a:solidFill>
                  <a:schemeClr val="tx2"/>
                </a:solidFill>
              </a:rPr>
              <a:t>, untuk menulis “apa di balik berita” atau berita ringan tapi menarik dan menginspirasi. Ini cocok untuk Lazismu, karena banyak sekali cerita dari sisi kemanusiaan.</a:t>
            </a:r>
            <a:br>
              <a:rPr lang="id-ID" sz="2600" dirty="0">
                <a:solidFill>
                  <a:schemeClr val="tx2"/>
                </a:solidFill>
              </a:rPr>
            </a:br>
            <a:br>
              <a:rPr lang="id-ID" sz="2600" dirty="0">
                <a:solidFill>
                  <a:schemeClr val="tx2"/>
                </a:solidFill>
              </a:rPr>
            </a:br>
            <a:r>
              <a:rPr lang="id-ID" sz="2600" i="1" dirty="0">
                <a:solidFill>
                  <a:schemeClr val="tx2"/>
                </a:solidFill>
              </a:rPr>
              <a:t>Lead </a:t>
            </a:r>
            <a:r>
              <a:rPr lang="id-ID" sz="2600" dirty="0">
                <a:solidFill>
                  <a:schemeClr val="tx2"/>
                </a:solidFill>
              </a:rPr>
              <a:t>atau kepala berita dalam </a:t>
            </a:r>
            <a:r>
              <a:rPr lang="id-ID" sz="2600" i="1" dirty="0">
                <a:solidFill>
                  <a:schemeClr val="tx2"/>
                </a:solidFill>
              </a:rPr>
              <a:t>soft news bisa berupa </a:t>
            </a:r>
            <a:r>
              <a:rPr lang="id-ID" sz="2600" dirty="0">
                <a:solidFill>
                  <a:schemeClr val="tx2"/>
                </a:solidFill>
              </a:rPr>
              <a:t>penggambaran suasana dengan pilihan kata yang tepat, bercerita tentang kronologi, atau menggambarkan suasana secara detail.</a:t>
            </a:r>
          </a:p>
        </p:txBody>
      </p:sp>
    </p:spTree>
    <p:extLst>
      <p:ext uri="{BB962C8B-B14F-4D97-AF65-F5344CB8AC3E}">
        <p14:creationId xmlns:p14="http://schemas.microsoft.com/office/powerpoint/2010/main" val="39995071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32600" y="388545"/>
            <a:ext cx="9824550" cy="6218754"/>
          </a:xfrm>
        </p:spPr>
        <p:txBody>
          <a:bodyPr>
            <a:noAutofit/>
          </a:bodyPr>
          <a:lstStyle/>
          <a:p>
            <a:pPr marL="0" indent="0">
              <a:buNone/>
            </a:pPr>
            <a:br>
              <a:rPr lang="id-ID" b="1" dirty="0">
                <a:solidFill>
                  <a:schemeClr val="tx2"/>
                </a:solidFill>
              </a:rPr>
            </a:br>
            <a:r>
              <a:rPr lang="id-ID" sz="2400" b="1" dirty="0">
                <a:solidFill>
                  <a:schemeClr val="tx2">
                    <a:lumMod val="75000"/>
                  </a:schemeClr>
                </a:solidFill>
              </a:rPr>
              <a:t>Lahir di Kapal, Bayi dan Ibu Ini Diganjar Berlayar Gratis 25 Tahun</a:t>
            </a:r>
            <a:br>
              <a:rPr lang="id-ID" dirty="0"/>
            </a:br>
            <a:br>
              <a:rPr lang="id-ID" b="1" dirty="0">
                <a:solidFill>
                  <a:schemeClr val="tx2"/>
                </a:solidFill>
              </a:rPr>
            </a:br>
            <a:r>
              <a:rPr lang="id-ID" b="1" dirty="0">
                <a:solidFill>
                  <a:schemeClr val="tx2"/>
                </a:solidFill>
              </a:rPr>
              <a:t>PWMU.CO</a:t>
            </a:r>
            <a:r>
              <a:rPr lang="id-ID" dirty="0">
                <a:solidFill>
                  <a:schemeClr val="tx2"/>
                </a:solidFill>
              </a:rPr>
              <a:t> – Kebahagiaan terpancar dari wajah Imilda Nurrida, 24 tahun, dan suaminya: Febrin Octo Harianto, 27 tahun. Pasalnya, Kamis (3/1/2019), pasangan suami istri tersebut bisa kembali pulang ke pulau Bawean setelah sebelas hari sejak Senin (24/12/18) berada di Gresik untuk proses rujukan melahirkan.</a:t>
            </a:r>
            <a:br>
              <a:rPr lang="id-ID" dirty="0">
                <a:solidFill>
                  <a:schemeClr val="tx2"/>
                </a:solidFill>
              </a:rPr>
            </a:br>
            <a:br>
              <a:rPr lang="id-ID" dirty="0">
                <a:solidFill>
                  <a:schemeClr val="tx2"/>
                </a:solidFill>
              </a:rPr>
            </a:br>
            <a:r>
              <a:rPr lang="id-ID" dirty="0">
                <a:solidFill>
                  <a:schemeClr val="tx2"/>
                </a:solidFill>
              </a:rPr>
              <a:t>Sebenarnya, Ahad (30/12/18) lalu, suami-istri asal Desa Sembayat Kecamatan Manyar Gresik ini sudah boleh pulang ke rumah orangtua sang suami di Bawean. “Namun karena gelombang tinggi beberapa hari yang lalu, makanya baru hari ini bisa layar,” ujar Febrin.</a:t>
            </a:r>
            <a:br>
              <a:rPr lang="id-ID" dirty="0">
                <a:solidFill>
                  <a:schemeClr val="tx2"/>
                </a:solidFill>
              </a:rPr>
            </a:br>
            <a:br>
              <a:rPr lang="id-ID" dirty="0">
                <a:solidFill>
                  <a:schemeClr val="tx2"/>
                </a:solidFill>
              </a:rPr>
            </a:br>
            <a:r>
              <a:rPr lang="id-ID" dirty="0">
                <a:solidFill>
                  <a:schemeClr val="tx2"/>
                </a:solidFill>
              </a:rPr>
              <a:t>Kepada PWMU.CO, dia menjelaskan bahwa kedatangannya di Gresik tidak direncanakan. “Istri saya akan melahirkan di RS Bawean, namun harus dirujuk ke RSUD Ibnu Sina Gresik karena istri saya darah tinggi. Kata dokter berisiko sehingga saya harus berlayar,” cerita Febrin.</a:t>
            </a:r>
            <a:br>
              <a:rPr lang="id-ID" dirty="0">
                <a:solidFill>
                  <a:schemeClr val="tx2"/>
                </a:solidFill>
              </a:rPr>
            </a:br>
            <a:br>
              <a:rPr lang="id-ID" dirty="0">
                <a:solidFill>
                  <a:schemeClr val="tx2"/>
                </a:solidFill>
              </a:rPr>
            </a:br>
            <a:endParaRPr lang="id" dirty="0">
              <a:solidFill>
                <a:schemeClr val="tx2"/>
              </a:solidFill>
            </a:endParaRPr>
          </a:p>
        </p:txBody>
      </p:sp>
    </p:spTree>
    <p:extLst>
      <p:ext uri="{BB962C8B-B14F-4D97-AF65-F5344CB8AC3E}">
        <p14:creationId xmlns:p14="http://schemas.microsoft.com/office/powerpoint/2010/main" val="184425687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50017" y="639246"/>
            <a:ext cx="9824550" cy="6218754"/>
          </a:xfrm>
        </p:spPr>
        <p:txBody>
          <a:bodyPr>
            <a:noAutofit/>
          </a:bodyPr>
          <a:lstStyle/>
          <a:p>
            <a:pPr marL="0" indent="0">
              <a:buNone/>
            </a:pPr>
            <a:endParaRPr lang="id-ID" dirty="0">
              <a:solidFill>
                <a:schemeClr val="tx2"/>
              </a:solidFill>
            </a:endParaRPr>
          </a:p>
          <a:p>
            <a:pPr marL="0" indent="0">
              <a:buNone/>
            </a:pPr>
            <a:endParaRPr lang="id-ID" dirty="0">
              <a:solidFill>
                <a:schemeClr val="tx2"/>
              </a:solidFill>
            </a:endParaRPr>
          </a:p>
          <a:p>
            <a:pPr marL="0" indent="0">
              <a:buNone/>
            </a:pPr>
            <a:endParaRPr lang="id-ID" dirty="0">
              <a:solidFill>
                <a:schemeClr val="tx2"/>
              </a:solidFill>
            </a:endParaRPr>
          </a:p>
          <a:p>
            <a:pPr marL="0" indent="0">
              <a:buNone/>
            </a:pPr>
            <a:r>
              <a:rPr lang="id-ID" dirty="0">
                <a:solidFill>
                  <a:schemeClr val="tx2"/>
                </a:solidFill>
              </a:rPr>
              <a:t>Menurutnya, dia dan istri hanya membawa KTP serta pakaian yang hanya melekat di badan. “Awalnya saya tidak mau karena tidak punya biaya. Namun akhirnya kami ke Gresik didampingi bidan dari RSUD Umar Mas’ud Bawean,” ungkap Febrin yang sehari-harinya bekerja sebagai pencari ikan belut ini.</a:t>
            </a:r>
            <a:br>
              <a:rPr lang="id-ID" dirty="0">
                <a:solidFill>
                  <a:schemeClr val="tx2"/>
                </a:solidFill>
              </a:rPr>
            </a:br>
            <a:br>
              <a:rPr lang="id-ID" dirty="0">
                <a:solidFill>
                  <a:schemeClr val="tx2"/>
                </a:solidFill>
              </a:rPr>
            </a:br>
            <a:r>
              <a:rPr lang="id-ID" dirty="0">
                <a:solidFill>
                  <a:schemeClr val="tx2"/>
                </a:solidFill>
              </a:rPr>
              <a:t>Akhirnya, mereka memutuskan naik kapal Bahari Express Senin (24/12/18). “Baru 45 menit berlayar, anak saya lahir. Ya gimana lagi, sudah bukaan 8 dan saya sudah tidak kuat,” ujar Imilda, sang istri.</a:t>
            </a:r>
            <a:br>
              <a:rPr lang="id-ID" dirty="0">
                <a:solidFill>
                  <a:schemeClr val="tx2"/>
                </a:solidFill>
              </a:rPr>
            </a:br>
            <a:br>
              <a:rPr lang="id-ID" dirty="0">
                <a:solidFill>
                  <a:schemeClr val="tx2"/>
                </a:solidFill>
              </a:rPr>
            </a:br>
            <a:r>
              <a:rPr lang="id-ID" dirty="0">
                <a:solidFill>
                  <a:schemeClr val="tx2"/>
                </a:solidFill>
              </a:rPr>
              <a:t>Akhirnya mereka dibawa ke RSUD Ibnu Sina untuk mendapatkan perawatan. Apalagi putra mereka harus di ruang NICU (</a:t>
            </a:r>
            <a:r>
              <a:rPr lang="id-ID" i="1" dirty="0">
                <a:solidFill>
                  <a:schemeClr val="tx2"/>
                </a:solidFill>
              </a:rPr>
              <a:t>neonatal intensive care unit</a:t>
            </a:r>
            <a:r>
              <a:rPr lang="id-ID" dirty="0">
                <a:solidFill>
                  <a:schemeClr val="tx2"/>
                </a:solidFill>
              </a:rPr>
              <a:t>) karena mulutnya tidak sempurna. “Bayi saya tidak bisa langsung menyusu karena tidak sempurna. Jadi anak saya harus belajar beberapa hari agar bisa saya susui,” ungkap Imilda.</a:t>
            </a:r>
            <a:br>
              <a:rPr lang="id-ID" dirty="0">
                <a:solidFill>
                  <a:schemeClr val="tx2"/>
                </a:solidFill>
              </a:rPr>
            </a:br>
            <a:endParaRPr lang="id-ID" dirty="0">
              <a:solidFill>
                <a:schemeClr val="tx2"/>
              </a:solidFill>
            </a:endParaRPr>
          </a:p>
          <a:p>
            <a:pPr marL="0" indent="0">
              <a:buNone/>
            </a:pPr>
            <a:endParaRPr lang="id-ID" dirty="0">
              <a:solidFill>
                <a:schemeClr val="tx2"/>
              </a:solidFill>
            </a:endParaRPr>
          </a:p>
          <a:p>
            <a:endParaRPr lang="id" dirty="0">
              <a:solidFill>
                <a:schemeClr val="tx2"/>
              </a:solidFill>
            </a:endParaRPr>
          </a:p>
          <a:p>
            <a:pPr marL="0" indent="0">
              <a:buNone/>
            </a:pPr>
            <a:br>
              <a:rPr lang="id-ID" dirty="0">
                <a:solidFill>
                  <a:schemeClr val="tx2"/>
                </a:solidFill>
              </a:rPr>
            </a:br>
            <a:endParaRPr lang="id" dirty="0">
              <a:solidFill>
                <a:schemeClr val="tx2"/>
              </a:solidFill>
            </a:endParaRPr>
          </a:p>
        </p:txBody>
      </p:sp>
    </p:spTree>
    <p:extLst>
      <p:ext uri="{BB962C8B-B14F-4D97-AF65-F5344CB8AC3E}">
        <p14:creationId xmlns:p14="http://schemas.microsoft.com/office/powerpoint/2010/main" val="353028998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23892" y="135985"/>
            <a:ext cx="9824550" cy="6218754"/>
          </a:xfrm>
        </p:spPr>
        <p:txBody>
          <a:bodyPr>
            <a:noAutofit/>
          </a:bodyPr>
          <a:lstStyle/>
          <a:p>
            <a:pPr marL="0" indent="0">
              <a:buNone/>
            </a:pPr>
            <a:endParaRPr lang="id-ID" dirty="0">
              <a:solidFill>
                <a:schemeClr val="tx2"/>
              </a:solidFill>
            </a:endParaRPr>
          </a:p>
          <a:p>
            <a:pPr marL="0" indent="0">
              <a:buNone/>
            </a:pPr>
            <a:r>
              <a:rPr lang="id-ID" sz="1900" dirty="0">
                <a:solidFill>
                  <a:schemeClr val="tx2"/>
                </a:solidFill>
              </a:rPr>
              <a:t>Febrin dan Imilda awalnya sempat kebingungan soal biaya. Hal ini karena mereka tidak memiliki asuransi apapun dan tidak punya uang. Imilda hanya sebagai ibu rumah tangga. Tulang punggung keluarga adalah Febrin yang sebelumnya merupakan pengusaha pengiriman ikan. Dia mendistribusikan ikan-ikan tersebut dari Bawean menuju Paciran, Lamongan.</a:t>
            </a:r>
            <a:br>
              <a:rPr lang="id-ID" sz="1900" dirty="0">
                <a:solidFill>
                  <a:schemeClr val="tx2"/>
                </a:solidFill>
              </a:rPr>
            </a:br>
            <a:br>
              <a:rPr lang="id-ID" sz="1900" dirty="0">
                <a:solidFill>
                  <a:schemeClr val="tx2"/>
                </a:solidFill>
              </a:rPr>
            </a:br>
            <a:r>
              <a:rPr lang="id-ID" sz="1900" dirty="0">
                <a:solidFill>
                  <a:schemeClr val="tx2"/>
                </a:solidFill>
              </a:rPr>
              <a:t>“Usaha saya bangkrut November 2018 silam, ikan-ikan saya dicuri di Pelabuhan Paciran, padahal modal usaha saya pinjam ke orang-orang. Total kerugian saya sampai Rp 60 juta,” kata Febrin.</a:t>
            </a:r>
            <a:br>
              <a:rPr lang="id-ID" sz="1900" dirty="0">
                <a:solidFill>
                  <a:schemeClr val="tx2"/>
                </a:solidFill>
              </a:rPr>
            </a:br>
            <a:br>
              <a:rPr lang="id-ID" sz="1900" dirty="0">
                <a:solidFill>
                  <a:schemeClr val="tx2"/>
                </a:solidFill>
              </a:rPr>
            </a:br>
            <a:r>
              <a:rPr lang="id-ID" sz="1900" dirty="0">
                <a:solidFill>
                  <a:schemeClr val="tx2"/>
                </a:solidFill>
              </a:rPr>
              <a:t>Melihat kejadian tersebut, Lazismu tidak tinggal diam. Sekretaris Badan Pengurus Lazismu Gresik Kemas S. Rizal SE mengusahakan agar kebutuhan keluarga tersebut terpenuhi selama di RSUD Ibnu Sina Gresik.</a:t>
            </a:r>
          </a:p>
          <a:p>
            <a:pPr marL="0" indent="0">
              <a:buNone/>
            </a:pPr>
            <a:r>
              <a:rPr lang="id-ID" sz="1900" dirty="0">
                <a:solidFill>
                  <a:schemeClr val="tx2"/>
                </a:solidFill>
              </a:rPr>
              <a:t>“Saya pada saat itu satu kapal menuju daratan Gresik bersama Ketua Kantor Layanan Lazismu (KLL) Daun Sangkapura, Rahman Hakim, ” ujar Kemas. Menurutnya, mereka terketuk hati membantu keluarga tersebut.</a:t>
            </a:r>
          </a:p>
        </p:txBody>
      </p:sp>
    </p:spTree>
    <p:extLst>
      <p:ext uri="{BB962C8B-B14F-4D97-AF65-F5344CB8AC3E}">
        <p14:creationId xmlns:p14="http://schemas.microsoft.com/office/powerpoint/2010/main" val="270285841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23891" y="196948"/>
            <a:ext cx="9824550" cy="6218754"/>
          </a:xfrm>
        </p:spPr>
        <p:txBody>
          <a:bodyPr>
            <a:noAutofit/>
          </a:bodyPr>
          <a:lstStyle/>
          <a:p>
            <a:pPr marL="0" indent="0">
              <a:buNone/>
            </a:pPr>
            <a:endParaRPr lang="id-ID" dirty="0">
              <a:solidFill>
                <a:schemeClr val="tx2"/>
              </a:solidFill>
            </a:endParaRPr>
          </a:p>
          <a:p>
            <a:pPr marL="0" indent="0">
              <a:buNone/>
            </a:pPr>
            <a:endParaRPr lang="id-ID" dirty="0">
              <a:solidFill>
                <a:schemeClr val="tx2"/>
              </a:solidFill>
            </a:endParaRPr>
          </a:p>
          <a:p>
            <a:pPr marL="0" indent="0">
              <a:buNone/>
            </a:pPr>
            <a:endParaRPr lang="id-ID" dirty="0">
              <a:solidFill>
                <a:schemeClr val="tx2"/>
              </a:solidFill>
            </a:endParaRPr>
          </a:p>
          <a:p>
            <a:pPr marL="0" indent="0">
              <a:buNone/>
            </a:pPr>
            <a:r>
              <a:rPr lang="id-ID" sz="1900" dirty="0">
                <a:solidFill>
                  <a:schemeClr val="tx2"/>
                </a:solidFill>
              </a:rPr>
              <a:t>Akhirnya, setelah sampai di RSUD Ibnu Sina mereka membantu berkomunikasi dengan pihak pemerintah agar bantuan sosial turun. Menurut Kemas, setelah melalui proses yang agak berliku, akhirnya keluarga tersebut mendapatkan Kartu Gresik Sehat (KGS-BPJS) sehingga seluruh biaya rumah sakit gratis. Lalu, untuk kebutuhan sehari-hari dibantu oleh Lazismu. Sedangkan tempat tinggal sudah disediakan oleh RSUD Ibnu Sina/Dinas Kesehatan Kab. Gresik berupa rumah singgah (RTK-Rumah </a:t>
            </a:r>
            <a:br>
              <a:rPr lang="id-ID" sz="1900" dirty="0">
                <a:solidFill>
                  <a:schemeClr val="tx2"/>
                </a:solidFill>
              </a:rPr>
            </a:br>
            <a:r>
              <a:rPr lang="id-ID" sz="1900" dirty="0">
                <a:solidFill>
                  <a:schemeClr val="tx2"/>
                </a:solidFill>
              </a:rPr>
              <a:t>Tunggu Kelahiran).</a:t>
            </a:r>
          </a:p>
          <a:p>
            <a:pPr marL="0" indent="0">
              <a:buNone/>
            </a:pPr>
            <a:r>
              <a:rPr lang="id-ID" sz="1900" dirty="0">
                <a:solidFill>
                  <a:schemeClr val="tx2"/>
                </a:solidFill>
              </a:rPr>
              <a:t>Pendampingan Lazismu tidak berhenti sampai pembuatan BPJS. Rabu (2/1/19), Febrin mengunjungi kantor Bahari Express didampingi oleh staf Lazismu Abdul Halim untuk kepengurusan tiket. “Alhamdulillah, pihak Bahari Express menggratiskan biaya berlayar untuk bayi dan ibunya selama 25 tahun mendatang, sebagai bentuk hadiah karena kelahiran terjadi di kapal tersebut. Dan untuk ayahnya gratis berlayar selama 4 kali PP,” ujar Abdul Halim.</a:t>
            </a:r>
          </a:p>
          <a:p>
            <a:pPr marL="0" indent="0">
              <a:buNone/>
            </a:pPr>
            <a:r>
              <a:rPr lang="id-ID" sz="1900" dirty="0">
                <a:solidFill>
                  <a:schemeClr val="tx2"/>
                </a:solidFill>
              </a:rPr>
              <a:t>“Alhamdulillah keluarga tersebut hari ini pulang ke Bawean. Terimakasih atas kepercayaan bapak ibu telah berdonasi ke Lazismu. Barakallah,” ujar Kemas (</a:t>
            </a:r>
            <a:r>
              <a:rPr lang="id-ID" sz="1900" b="1" dirty="0">
                <a:solidFill>
                  <a:schemeClr val="tx2"/>
                </a:solidFill>
              </a:rPr>
              <a:t>Liesna</a:t>
            </a:r>
            <a:r>
              <a:rPr lang="id-ID" sz="1900" dirty="0">
                <a:solidFill>
                  <a:schemeClr val="tx2"/>
                </a:solidFill>
              </a:rPr>
              <a:t>)</a:t>
            </a:r>
          </a:p>
          <a:p>
            <a:endParaRPr lang="id" dirty="0">
              <a:solidFill>
                <a:schemeClr val="tx2"/>
              </a:solidFill>
            </a:endParaRPr>
          </a:p>
          <a:p>
            <a:pPr marL="0" indent="0">
              <a:buNone/>
            </a:pPr>
            <a:br>
              <a:rPr lang="id-ID" dirty="0">
                <a:solidFill>
                  <a:schemeClr val="tx2"/>
                </a:solidFill>
              </a:rPr>
            </a:br>
            <a:endParaRPr lang="id" dirty="0">
              <a:solidFill>
                <a:schemeClr val="tx2"/>
              </a:solidFill>
            </a:endParaRPr>
          </a:p>
        </p:txBody>
      </p:sp>
    </p:spTree>
    <p:extLst>
      <p:ext uri="{BB962C8B-B14F-4D97-AF65-F5344CB8AC3E}">
        <p14:creationId xmlns:p14="http://schemas.microsoft.com/office/powerpoint/2010/main" val="22095675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judul 2">
            <a:extLst>
              <a:ext uri="{FF2B5EF4-FFF2-40B4-BE49-F238E27FC236}">
                <a16:creationId xmlns:a16="http://schemas.microsoft.com/office/drawing/2014/main" id="{FF13FCD8-1200-F646-840A-93CA1072A1B1}"/>
              </a:ext>
            </a:extLst>
          </p:cNvPr>
          <p:cNvSpPr>
            <a:spLocks noGrp="1"/>
          </p:cNvSpPr>
          <p:nvPr>
            <p:ph type="subTitle" idx="4294967295"/>
          </p:nvPr>
        </p:nvSpPr>
        <p:spPr>
          <a:xfrm rot="10800000" flipV="1">
            <a:off x="1036319" y="2002971"/>
            <a:ext cx="10363198" cy="2168434"/>
          </a:xfrm>
        </p:spPr>
        <p:txBody>
          <a:bodyPr>
            <a:noAutofit/>
          </a:bodyPr>
          <a:lstStyle/>
          <a:p>
            <a:pPr marL="0" indent="0" algn="ctr">
              <a:lnSpc>
                <a:spcPct val="100000"/>
              </a:lnSpc>
              <a:buNone/>
            </a:pPr>
            <a:r>
              <a:rPr lang="id" sz="9600" dirty="0">
                <a:solidFill>
                  <a:schemeClr val="tx2">
                    <a:lumMod val="75000"/>
                  </a:schemeClr>
                </a:solidFill>
                <a:latin typeface="Aller Display" panose="02000503000000020003" pitchFamily="2" charset="0"/>
              </a:rPr>
              <a:t>RELMU</a:t>
            </a:r>
            <a:r>
              <a:rPr lang="id" sz="4400" dirty="0">
                <a:solidFill>
                  <a:schemeClr val="tx2">
                    <a:lumMod val="75000"/>
                  </a:schemeClr>
                </a:solidFill>
              </a:rPr>
              <a:t> </a:t>
            </a:r>
            <a:br>
              <a:rPr lang="id" sz="4400" dirty="0">
                <a:solidFill>
                  <a:schemeClr val="tx2">
                    <a:lumMod val="75000"/>
                  </a:schemeClr>
                </a:solidFill>
              </a:rPr>
            </a:br>
            <a:r>
              <a:rPr lang="id" sz="4400" dirty="0">
                <a:solidFill>
                  <a:schemeClr val="tx2"/>
                </a:solidFill>
                <a:latin typeface="Aller" panose="02000503030000020004" pitchFamily="2" charset="0"/>
              </a:rPr>
              <a:t>Unsur berita yang baik</a:t>
            </a:r>
            <a:endParaRPr lang="id" sz="440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09559531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69818" y="748145"/>
            <a:ext cx="10363200" cy="5293880"/>
          </a:xfrm>
        </p:spPr>
        <p:txBody>
          <a:bodyPr>
            <a:noAutofit/>
          </a:bodyPr>
          <a:lstStyle/>
          <a:p>
            <a:pPr marL="0" indent="0">
              <a:lnSpc>
                <a:spcPct val="100000"/>
              </a:lnSpc>
              <a:buNone/>
            </a:pPr>
            <a:br>
              <a:rPr lang="id-ID" sz="2400" b="1" dirty="0">
                <a:solidFill>
                  <a:schemeClr val="tx2">
                    <a:lumMod val="75000"/>
                  </a:schemeClr>
                </a:solidFill>
              </a:rPr>
            </a:br>
            <a:r>
              <a:rPr lang="id-ID" sz="2400" b="1" dirty="0">
                <a:solidFill>
                  <a:schemeClr val="tx2">
                    <a:lumMod val="75000"/>
                  </a:schemeClr>
                </a:solidFill>
              </a:rPr>
              <a:t>Runtut</a:t>
            </a:r>
            <a:r>
              <a:rPr lang="en-US" sz="2400" b="1" dirty="0"/>
              <a:t> </a:t>
            </a:r>
            <a:r>
              <a:rPr lang="id-ID" sz="2400" dirty="0"/>
              <a:t>–</a:t>
            </a:r>
            <a:r>
              <a:rPr lang="en-US" sz="2400" dirty="0"/>
              <a:t> </a:t>
            </a:r>
            <a:r>
              <a:rPr lang="id-ID" sz="2400" dirty="0">
                <a:solidFill>
                  <a:schemeClr val="tx2"/>
                </a:solidFill>
              </a:rPr>
              <a:t>Dituturkan secara runtut, mengalir dari satu aliena ke alinea lainnya. Jangan acak-acakan atau loncat-loncat.</a:t>
            </a:r>
            <a:br>
              <a:rPr lang="id-ID" sz="2400" dirty="0">
                <a:solidFill>
                  <a:schemeClr val="tx2"/>
                </a:solidFill>
              </a:rPr>
            </a:br>
            <a:br>
              <a:rPr lang="id-ID" sz="2400" dirty="0">
                <a:solidFill>
                  <a:schemeClr val="tx2"/>
                </a:solidFill>
              </a:rPr>
            </a:br>
            <a:r>
              <a:rPr lang="id-ID" sz="2400" b="1" dirty="0">
                <a:solidFill>
                  <a:schemeClr val="tx2">
                    <a:lumMod val="75000"/>
                  </a:schemeClr>
                </a:solidFill>
              </a:rPr>
              <a:t>Efisien </a:t>
            </a:r>
            <a:r>
              <a:rPr lang="id-ID" sz="2400" dirty="0"/>
              <a:t>–</a:t>
            </a:r>
            <a:r>
              <a:rPr lang="en-US" sz="2400" dirty="0"/>
              <a:t> </a:t>
            </a:r>
            <a:r>
              <a:rPr lang="id-ID" sz="2400" dirty="0">
                <a:solidFill>
                  <a:schemeClr val="tx2"/>
                </a:solidFill>
              </a:rPr>
              <a:t>Ditulis dengan menghemat kalimat atau kata. Jangan boros. Dengan catatan: tidak mengurangi kelengkapan berita.</a:t>
            </a:r>
            <a:br>
              <a:rPr lang="id-ID" sz="2400" dirty="0">
                <a:solidFill>
                  <a:schemeClr val="tx2"/>
                </a:solidFill>
              </a:rPr>
            </a:br>
            <a:br>
              <a:rPr lang="id-ID" sz="2400" b="1" dirty="0">
                <a:solidFill>
                  <a:schemeClr val="tx2">
                    <a:lumMod val="75000"/>
                  </a:schemeClr>
                </a:solidFill>
              </a:rPr>
            </a:br>
            <a:r>
              <a:rPr lang="id-ID" sz="2400" b="1" dirty="0">
                <a:solidFill>
                  <a:schemeClr val="tx2">
                    <a:lumMod val="75000"/>
                  </a:schemeClr>
                </a:solidFill>
              </a:rPr>
              <a:t>Logis </a:t>
            </a:r>
            <a:r>
              <a:rPr lang="id-ID" sz="2400" dirty="0"/>
              <a:t>– </a:t>
            </a:r>
            <a:r>
              <a:rPr lang="id-ID" sz="2400" dirty="0">
                <a:solidFill>
                  <a:schemeClr val="tx2"/>
                </a:solidFill>
              </a:rPr>
              <a:t>Logika bahasa harus benar, lurus, atau jernih. Juga argumentatif.    </a:t>
            </a:r>
            <a:br>
              <a:rPr lang="id-ID" sz="2400" dirty="0">
                <a:solidFill>
                  <a:schemeClr val="tx2"/>
                </a:solidFill>
              </a:rPr>
            </a:br>
            <a:br>
              <a:rPr lang="id-ID" sz="2400" dirty="0"/>
            </a:br>
            <a:r>
              <a:rPr lang="id-ID" sz="2400" b="1" dirty="0">
                <a:solidFill>
                  <a:schemeClr val="tx2">
                    <a:lumMod val="75000"/>
                  </a:schemeClr>
                </a:solidFill>
              </a:rPr>
              <a:t>Menghadirkan</a:t>
            </a:r>
            <a:r>
              <a:rPr lang="id-ID" sz="2400" dirty="0"/>
              <a:t> – </a:t>
            </a:r>
            <a:r>
              <a:rPr lang="id-ID" sz="2400" dirty="0">
                <a:solidFill>
                  <a:schemeClr val="tx2"/>
                </a:solidFill>
              </a:rPr>
              <a:t>Seolah pembaca hadir sendiri menyaksikan peristiwa yang ditulis wartawan.</a:t>
            </a:r>
            <a:br>
              <a:rPr lang="id-ID" sz="2400" dirty="0">
                <a:solidFill>
                  <a:schemeClr val="tx2"/>
                </a:solidFill>
              </a:rPr>
            </a:br>
            <a:br>
              <a:rPr lang="id-ID" sz="2400" dirty="0"/>
            </a:br>
            <a:r>
              <a:rPr lang="id-ID" sz="2400" b="1" dirty="0">
                <a:solidFill>
                  <a:schemeClr val="tx2">
                    <a:lumMod val="75000"/>
                  </a:schemeClr>
                </a:solidFill>
              </a:rPr>
              <a:t>Utuh</a:t>
            </a:r>
            <a:r>
              <a:rPr lang="id-ID" sz="2400" dirty="0"/>
              <a:t> – </a:t>
            </a:r>
            <a:r>
              <a:rPr lang="id-ID" sz="2400" dirty="0">
                <a:solidFill>
                  <a:schemeClr val="tx2"/>
                </a:solidFill>
              </a:rPr>
              <a:t>Bangun keutuhan berita. Jangan menyisakan pertanyaan bagi pembaca. </a:t>
            </a:r>
            <a:endParaRPr lang="en-US" sz="2400" dirty="0">
              <a:solidFill>
                <a:schemeClr val="tx2"/>
              </a:solidFill>
            </a:endParaRPr>
          </a:p>
        </p:txBody>
      </p:sp>
    </p:spTree>
    <p:extLst>
      <p:ext uri="{BB962C8B-B14F-4D97-AF65-F5344CB8AC3E}">
        <p14:creationId xmlns:p14="http://schemas.microsoft.com/office/powerpoint/2010/main" val="25707354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69818" y="748145"/>
            <a:ext cx="10363200" cy="5293880"/>
          </a:xfrm>
        </p:spPr>
        <p:txBody>
          <a:bodyPr>
            <a:noAutofit/>
          </a:bodyPr>
          <a:lstStyle/>
          <a:p>
            <a:pPr marL="0" indent="0">
              <a:lnSpc>
                <a:spcPct val="100000"/>
              </a:lnSpc>
              <a:buNone/>
            </a:pPr>
            <a:br>
              <a:rPr lang="id-ID" sz="2400" b="1" dirty="0">
                <a:solidFill>
                  <a:schemeClr val="tx2">
                    <a:lumMod val="75000"/>
                  </a:schemeClr>
                </a:solidFill>
              </a:rPr>
            </a:br>
            <a:r>
              <a:rPr lang="id-ID" sz="2400" b="1" dirty="0">
                <a:solidFill>
                  <a:schemeClr val="tx2">
                    <a:lumMod val="75000"/>
                  </a:schemeClr>
                </a:solidFill>
              </a:rPr>
              <a:t>Runtut</a:t>
            </a:r>
            <a:r>
              <a:rPr lang="en-US" sz="2400" b="1" dirty="0"/>
              <a:t> </a:t>
            </a:r>
            <a:r>
              <a:rPr lang="id-ID" sz="2400" dirty="0"/>
              <a:t>–</a:t>
            </a:r>
            <a:r>
              <a:rPr lang="en-US" sz="2400" dirty="0"/>
              <a:t> </a:t>
            </a:r>
            <a:r>
              <a:rPr lang="id-ID" sz="2400" dirty="0">
                <a:solidFill>
                  <a:schemeClr val="tx2"/>
                </a:solidFill>
              </a:rPr>
              <a:t>Dituturkan secara runtut, mengalir dari satu aliena ke alinea lainnya. Jangan acak-acakan atau loncat-loncat.</a:t>
            </a:r>
            <a:br>
              <a:rPr lang="id-ID" sz="2400" dirty="0">
                <a:solidFill>
                  <a:schemeClr val="tx2"/>
                </a:solidFill>
              </a:rPr>
            </a:br>
            <a:br>
              <a:rPr lang="id-ID" sz="2400" dirty="0">
                <a:solidFill>
                  <a:schemeClr val="tx2"/>
                </a:solidFill>
              </a:rPr>
            </a:br>
            <a:r>
              <a:rPr lang="id-ID" sz="2400" b="1" dirty="0">
                <a:solidFill>
                  <a:schemeClr val="tx2">
                    <a:lumMod val="75000"/>
                  </a:schemeClr>
                </a:solidFill>
              </a:rPr>
              <a:t>Efisien </a:t>
            </a:r>
            <a:r>
              <a:rPr lang="id-ID" sz="2400" dirty="0"/>
              <a:t>–</a:t>
            </a:r>
            <a:r>
              <a:rPr lang="en-US" sz="2400" dirty="0"/>
              <a:t> </a:t>
            </a:r>
            <a:r>
              <a:rPr lang="id-ID" sz="2400" dirty="0">
                <a:solidFill>
                  <a:schemeClr val="tx2"/>
                </a:solidFill>
              </a:rPr>
              <a:t>Ditulis dengan menghemat kalimat atau kata. Jangan boros. Dengan catatan: tidak mengurangi kelengkapan berita.</a:t>
            </a:r>
            <a:br>
              <a:rPr lang="id-ID" sz="2400" dirty="0">
                <a:solidFill>
                  <a:schemeClr val="tx2"/>
                </a:solidFill>
              </a:rPr>
            </a:br>
            <a:br>
              <a:rPr lang="id-ID" sz="2400" b="1" dirty="0">
                <a:solidFill>
                  <a:schemeClr val="tx2">
                    <a:lumMod val="75000"/>
                  </a:schemeClr>
                </a:solidFill>
              </a:rPr>
            </a:br>
            <a:r>
              <a:rPr lang="id-ID" sz="2400" b="1" dirty="0">
                <a:solidFill>
                  <a:schemeClr val="tx2">
                    <a:lumMod val="75000"/>
                  </a:schemeClr>
                </a:solidFill>
              </a:rPr>
              <a:t>Logis </a:t>
            </a:r>
            <a:r>
              <a:rPr lang="id-ID" sz="2400" dirty="0"/>
              <a:t>– </a:t>
            </a:r>
            <a:r>
              <a:rPr lang="id-ID" sz="2400" dirty="0">
                <a:solidFill>
                  <a:schemeClr val="tx2"/>
                </a:solidFill>
              </a:rPr>
              <a:t>Logika bahasa harus benar, lurus, atau jernih. Juga argumentatif.    </a:t>
            </a:r>
            <a:br>
              <a:rPr lang="id-ID" sz="2400" dirty="0">
                <a:solidFill>
                  <a:schemeClr val="tx2"/>
                </a:solidFill>
              </a:rPr>
            </a:br>
            <a:br>
              <a:rPr lang="id-ID" sz="2400" dirty="0"/>
            </a:br>
            <a:r>
              <a:rPr lang="id-ID" sz="2400" b="1" dirty="0">
                <a:solidFill>
                  <a:schemeClr val="tx2">
                    <a:lumMod val="75000"/>
                  </a:schemeClr>
                </a:solidFill>
              </a:rPr>
              <a:t>Menghadirkan</a:t>
            </a:r>
            <a:r>
              <a:rPr lang="id-ID" sz="2400" dirty="0"/>
              <a:t> – </a:t>
            </a:r>
            <a:r>
              <a:rPr lang="id-ID" sz="2400" dirty="0">
                <a:solidFill>
                  <a:schemeClr val="tx2"/>
                </a:solidFill>
              </a:rPr>
              <a:t>Seolah pembaca hadir sendiri menyaksikan peristiwa yang ditulis wartawan.</a:t>
            </a:r>
            <a:br>
              <a:rPr lang="id-ID" sz="2400" dirty="0">
                <a:solidFill>
                  <a:schemeClr val="tx2"/>
                </a:solidFill>
              </a:rPr>
            </a:br>
            <a:br>
              <a:rPr lang="id-ID" sz="2400" dirty="0"/>
            </a:br>
            <a:r>
              <a:rPr lang="id-ID" sz="2400" b="1" dirty="0">
                <a:solidFill>
                  <a:schemeClr val="tx2">
                    <a:lumMod val="75000"/>
                  </a:schemeClr>
                </a:solidFill>
              </a:rPr>
              <a:t>Utuh</a:t>
            </a:r>
            <a:r>
              <a:rPr lang="id-ID" sz="2400" dirty="0"/>
              <a:t> – </a:t>
            </a:r>
            <a:r>
              <a:rPr lang="id-ID" sz="2400" dirty="0">
                <a:solidFill>
                  <a:schemeClr val="tx2"/>
                </a:solidFill>
              </a:rPr>
              <a:t>Bangun keutuhan berita. Jangan menyisakan pertanyaan bagi pembaca. </a:t>
            </a:r>
            <a:endParaRPr lang="en-US" sz="2400" dirty="0">
              <a:solidFill>
                <a:schemeClr val="tx2"/>
              </a:solidFill>
            </a:endParaRPr>
          </a:p>
        </p:txBody>
      </p:sp>
    </p:spTree>
    <p:extLst>
      <p:ext uri="{BB962C8B-B14F-4D97-AF65-F5344CB8AC3E}">
        <p14:creationId xmlns:p14="http://schemas.microsoft.com/office/powerpoint/2010/main" val="393629116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84069" y="505097"/>
            <a:ext cx="9980022" cy="5536928"/>
          </a:xfrm>
        </p:spPr>
        <p:txBody>
          <a:bodyPr>
            <a:noAutofit/>
          </a:bodyPr>
          <a:lstStyle/>
          <a:p>
            <a:pPr marL="0" indent="0">
              <a:lnSpc>
                <a:spcPct val="100000"/>
              </a:lnSpc>
              <a:buNone/>
            </a:pPr>
            <a:br>
              <a:rPr lang="id-ID" sz="2400" b="1" dirty="0">
                <a:solidFill>
                  <a:schemeClr val="tx2">
                    <a:lumMod val="75000"/>
                  </a:schemeClr>
                </a:solidFill>
              </a:rPr>
            </a:br>
            <a:r>
              <a:rPr lang="id-ID" sz="3200" b="1" dirty="0">
                <a:solidFill>
                  <a:schemeClr val="tx2">
                    <a:lumMod val="75000"/>
                  </a:schemeClr>
                </a:solidFill>
                <a:latin typeface="Aller" panose="02000503030000020004" pitchFamily="2" charset="0"/>
              </a:rPr>
              <a:t>Bahasa Jurnalistik</a:t>
            </a:r>
            <a:br>
              <a:rPr lang="id-ID" sz="2400" b="1" dirty="0">
                <a:solidFill>
                  <a:schemeClr val="tx2">
                    <a:lumMod val="75000"/>
                  </a:schemeClr>
                </a:solidFill>
              </a:rPr>
            </a:br>
            <a:br>
              <a:rPr lang="id-ID" sz="2400" b="1" dirty="0">
                <a:solidFill>
                  <a:schemeClr val="tx2">
                    <a:lumMod val="75000"/>
                  </a:schemeClr>
                </a:solidFill>
              </a:rPr>
            </a:br>
            <a:r>
              <a:rPr lang="id-ID" sz="2400" b="1" dirty="0">
                <a:solidFill>
                  <a:schemeClr val="tx2"/>
                </a:solidFill>
              </a:rPr>
              <a:t>1. </a:t>
            </a:r>
            <a:r>
              <a:rPr lang="id-ID" sz="2400" dirty="0">
                <a:solidFill>
                  <a:schemeClr val="tx2"/>
                </a:solidFill>
              </a:rPr>
              <a:t>Bahasa jurnalistik adalah bahasa pers yaitu bahasa yang digunakan oleh wartawan. </a:t>
            </a:r>
            <a:br>
              <a:rPr lang="id-ID" sz="2400" dirty="0">
                <a:solidFill>
                  <a:schemeClr val="tx2">
                    <a:lumMod val="90000"/>
                  </a:schemeClr>
                </a:solidFill>
              </a:rPr>
            </a:br>
            <a:br>
              <a:rPr lang="id-ID" sz="2400" dirty="0"/>
            </a:br>
            <a:r>
              <a:rPr lang="id-ID" sz="2400" dirty="0">
                <a:solidFill>
                  <a:schemeClr val="tx2">
                    <a:lumMod val="90000"/>
                  </a:schemeClr>
                </a:solidFill>
              </a:rPr>
              <a:t>2. Yang dimaksud dengan bahasa pers adalah salah satu ragam bahasa yang memiliki beberapa karakteristik yaitu singkat, padat, jelas, sederhana, lancar, lugas dan menarik. </a:t>
            </a:r>
            <a:br>
              <a:rPr lang="id-ID" sz="2400" dirty="0"/>
            </a:br>
            <a:br>
              <a:rPr lang="id-ID" sz="2400" dirty="0"/>
            </a:br>
            <a:r>
              <a:rPr lang="id-ID" sz="2400" dirty="0">
                <a:solidFill>
                  <a:schemeClr val="tx2"/>
                </a:solidFill>
              </a:rPr>
              <a:t>3. Bahasa jurnalistik harus didasarkan pada bahasa baku yang harus tunduk pada berbagai kaidah tata bahasa, ejaan yang benar, dan mengikuti perkembangan kosa kata dalam masyarakat </a:t>
            </a:r>
            <a:br>
              <a:rPr lang="id-ID" sz="2400" dirty="0"/>
            </a:br>
            <a:br>
              <a:rPr lang="id-ID" sz="2400" dirty="0"/>
            </a:br>
            <a:r>
              <a:rPr lang="id-ID" dirty="0">
                <a:solidFill>
                  <a:schemeClr val="tx2">
                    <a:lumMod val="75000"/>
                  </a:schemeClr>
                </a:solidFill>
              </a:rPr>
              <a:t>(Rosihan Anwar).</a:t>
            </a:r>
            <a:br>
              <a:rPr lang="id-ID" sz="2800" dirty="0">
                <a:solidFill>
                  <a:schemeClr val="tx2">
                    <a:lumMod val="75000"/>
                  </a:schemeClr>
                </a:solidFill>
              </a:rPr>
            </a:br>
            <a:br>
              <a:rPr lang="id-ID" sz="2400" dirty="0">
                <a:solidFill>
                  <a:schemeClr val="tx2"/>
                </a:solidFill>
              </a:rPr>
            </a:br>
            <a:endParaRPr lang="en-US" sz="2400" dirty="0">
              <a:solidFill>
                <a:schemeClr val="tx2"/>
              </a:solidFill>
            </a:endParaRPr>
          </a:p>
        </p:txBody>
      </p:sp>
    </p:spTree>
    <p:extLst>
      <p:ext uri="{BB962C8B-B14F-4D97-AF65-F5344CB8AC3E}">
        <p14:creationId xmlns:p14="http://schemas.microsoft.com/office/powerpoint/2010/main" val="3314220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AE2729A8-55F2-2B42-B5EF-8CF1CFDF3952}"/>
              </a:ext>
            </a:extLst>
          </p:cNvPr>
          <p:cNvSpPr>
            <a:spLocks noGrp="1"/>
          </p:cNvSpPr>
          <p:nvPr>
            <p:ph type="ctrTitle" idx="4294967295"/>
          </p:nvPr>
        </p:nvSpPr>
        <p:spPr>
          <a:xfrm>
            <a:off x="1006927" y="2559686"/>
            <a:ext cx="10340341" cy="2395492"/>
          </a:xfrm>
        </p:spPr>
        <p:txBody>
          <a:bodyPr>
            <a:normAutofit/>
          </a:bodyPr>
          <a:lstStyle/>
          <a:p>
            <a:pPr algn="ctr"/>
            <a:r>
              <a:rPr lang="id" sz="4800" dirty="0">
                <a:solidFill>
                  <a:schemeClr val="tx2"/>
                </a:solidFill>
                <a:latin typeface="Aller" panose="02000503030000020004" pitchFamily="2" charset="0"/>
              </a:rPr>
              <a:t>Menulis berita ya menulislah!</a:t>
            </a:r>
            <a:br>
              <a:rPr lang="id" sz="4800" dirty="0">
                <a:solidFill>
                  <a:schemeClr val="tx2"/>
                </a:solidFill>
              </a:rPr>
            </a:br>
            <a:endParaRPr lang="id-ID" sz="2800" dirty="0">
              <a:solidFill>
                <a:schemeClr val="tx2">
                  <a:lumMod val="90000"/>
                </a:schemeClr>
              </a:solidFill>
              <a:latin typeface="Aller" panose="02000503030000020004" pitchFamily="2" charset="0"/>
            </a:endParaRPr>
          </a:p>
        </p:txBody>
      </p:sp>
      <p:sp>
        <p:nvSpPr>
          <p:cNvPr id="3" name="Subjudul 2">
            <a:extLst>
              <a:ext uri="{FF2B5EF4-FFF2-40B4-BE49-F238E27FC236}">
                <a16:creationId xmlns:a16="http://schemas.microsoft.com/office/drawing/2014/main" id="{FF13FCD8-1200-F646-840A-93CA1072A1B1}"/>
              </a:ext>
            </a:extLst>
          </p:cNvPr>
          <p:cNvSpPr>
            <a:spLocks noGrp="1"/>
          </p:cNvSpPr>
          <p:nvPr>
            <p:ph type="subTitle" idx="4294967295"/>
          </p:nvPr>
        </p:nvSpPr>
        <p:spPr>
          <a:xfrm rot="10800000" flipV="1">
            <a:off x="1006926" y="1041581"/>
            <a:ext cx="10340341" cy="1309732"/>
          </a:xfrm>
        </p:spPr>
        <p:txBody>
          <a:bodyPr>
            <a:noAutofit/>
          </a:bodyPr>
          <a:lstStyle/>
          <a:p>
            <a:pPr marL="0" indent="0" algn="ctr">
              <a:lnSpc>
                <a:spcPct val="100000"/>
              </a:lnSpc>
              <a:buNone/>
            </a:pPr>
            <a:r>
              <a:rPr lang="id" sz="4000" b="1" dirty="0">
                <a:solidFill>
                  <a:schemeClr val="tx2">
                    <a:lumMod val="50000"/>
                  </a:schemeClr>
                </a:solidFill>
                <a:latin typeface="Aller" panose="02000503030000020004" pitchFamily="2" charset="0"/>
              </a:rPr>
              <a:t>Teknik Menulis Berita?</a:t>
            </a:r>
            <a:endParaRPr lang="id-ID" sz="4000" b="1" dirty="0">
              <a:solidFill>
                <a:schemeClr val="tx2">
                  <a:lumMod val="50000"/>
                </a:schemeClr>
              </a:solidFill>
              <a:latin typeface="Aller" panose="02000503030000020004" pitchFamily="2" charset="0"/>
            </a:endParaRPr>
          </a:p>
        </p:txBody>
      </p:sp>
      <p:sp>
        <p:nvSpPr>
          <p:cNvPr id="4" name="Judul 1">
            <a:extLst>
              <a:ext uri="{FF2B5EF4-FFF2-40B4-BE49-F238E27FC236}">
                <a16:creationId xmlns:a16="http://schemas.microsoft.com/office/drawing/2014/main" id="{AE2729A8-55F2-2B42-B5EF-8CF1CFDF3952}"/>
              </a:ext>
            </a:extLst>
          </p:cNvPr>
          <p:cNvSpPr txBox="1">
            <a:spLocks/>
          </p:cNvSpPr>
          <p:nvPr/>
        </p:nvSpPr>
        <p:spPr>
          <a:xfrm>
            <a:off x="1029783" y="3557135"/>
            <a:ext cx="10340341" cy="1737361"/>
          </a:xfrm>
          <a:prstGeom prst="rect">
            <a:avLst/>
          </a:prstGeom>
        </p:spPr>
        <p:txBody>
          <a:bodyPr vert="horz" lIns="91440" tIns="45720" rIns="91440" bIns="45720" rtlCol="0" anchor="t">
            <a:normAutofit/>
          </a:bodyPr>
          <a:lst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a:lstStyle>
          <a:p>
            <a:pPr algn="ctr"/>
            <a:r>
              <a:rPr lang="id" sz="3600" dirty="0">
                <a:solidFill>
                  <a:schemeClr val="tx2">
                    <a:lumMod val="90000"/>
                  </a:schemeClr>
                </a:solidFill>
              </a:rPr>
              <a:t>Sebab menulis itu tak perlu teori. </a:t>
            </a:r>
            <a:br>
              <a:rPr lang="id" sz="3600" dirty="0">
                <a:solidFill>
                  <a:schemeClr val="tx2">
                    <a:lumMod val="90000"/>
                  </a:schemeClr>
                </a:solidFill>
              </a:rPr>
            </a:br>
            <a:r>
              <a:rPr lang="id" sz="3600" dirty="0">
                <a:solidFill>
                  <a:schemeClr val="tx2">
                    <a:lumMod val="90000"/>
                  </a:schemeClr>
                </a:solidFill>
              </a:rPr>
              <a:t>Menulis hanya butuh praktik.</a:t>
            </a:r>
            <a:endParaRPr lang="id-ID" sz="3600" dirty="0">
              <a:solidFill>
                <a:schemeClr val="tx2">
                  <a:lumMod val="90000"/>
                </a:schemeClr>
              </a:solidFill>
              <a:latin typeface="Aller" panose="02000503030000020004" pitchFamily="2" charset="0"/>
            </a:endParaRPr>
          </a:p>
        </p:txBody>
      </p:sp>
    </p:spTree>
    <p:extLst>
      <p:ext uri="{BB962C8B-B14F-4D97-AF65-F5344CB8AC3E}">
        <p14:creationId xmlns:p14="http://schemas.microsoft.com/office/powerpoint/2010/main" val="340128938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95944" y="0"/>
            <a:ext cx="9994273" cy="5293880"/>
          </a:xfrm>
        </p:spPr>
        <p:txBody>
          <a:bodyPr>
            <a:noAutofit/>
          </a:bodyPr>
          <a:lstStyle/>
          <a:p>
            <a:pPr marL="0" indent="0">
              <a:buNone/>
            </a:pPr>
            <a:br>
              <a:rPr lang="id-ID" sz="2400" b="1" dirty="0">
                <a:solidFill>
                  <a:schemeClr val="tx2">
                    <a:lumMod val="75000"/>
                  </a:schemeClr>
                </a:solidFill>
              </a:rPr>
            </a:br>
            <a:r>
              <a:rPr lang="id-ID" sz="3200" b="1" dirty="0">
                <a:solidFill>
                  <a:schemeClr val="tx2">
                    <a:lumMod val="75000"/>
                  </a:schemeClr>
                </a:solidFill>
                <a:latin typeface="Aller" panose="02000503030000020004" pitchFamily="2" charset="0"/>
              </a:rPr>
              <a:t>Ciri Bahasa Jurnalistik</a:t>
            </a:r>
            <a:br>
              <a:rPr lang="id-ID" sz="2400" b="1" dirty="0">
                <a:solidFill>
                  <a:schemeClr val="tx2">
                    <a:lumMod val="75000"/>
                  </a:schemeClr>
                </a:solidFill>
              </a:rPr>
            </a:br>
            <a:br>
              <a:rPr lang="id-ID" sz="2400" b="1" dirty="0">
                <a:solidFill>
                  <a:schemeClr val="tx2"/>
                </a:solidFill>
              </a:rPr>
            </a:br>
            <a:r>
              <a:rPr lang="id-ID" b="1" dirty="0">
                <a:solidFill>
                  <a:schemeClr val="tx2">
                    <a:lumMod val="75000"/>
                  </a:schemeClr>
                </a:solidFill>
              </a:rPr>
              <a:t>Sederhana</a:t>
            </a:r>
            <a:r>
              <a:rPr lang="id-ID" dirty="0">
                <a:solidFill>
                  <a:schemeClr val="tx2"/>
                </a:solidFill>
              </a:rPr>
              <a:t> – menggunakan kata-kata atau kalimat yang maknanya dapat dipahami oleh khalayak luas dengan latar belakang yang sangat beragam.</a:t>
            </a:r>
          </a:p>
          <a:p>
            <a:pPr marL="0" indent="0">
              <a:buNone/>
            </a:pPr>
            <a:r>
              <a:rPr lang="id-ID" b="1" dirty="0">
                <a:solidFill>
                  <a:schemeClr val="tx2">
                    <a:lumMod val="75000"/>
                  </a:schemeClr>
                </a:solidFill>
              </a:rPr>
              <a:t>Singkat</a:t>
            </a:r>
            <a:r>
              <a:rPr lang="id-ID" dirty="0">
                <a:solidFill>
                  <a:schemeClr val="tx2"/>
                </a:solidFill>
              </a:rPr>
              <a:t> – langsung membahas pokok masalah dengan tidak bertele-tele dan menggunakan kata-kata serta kalimat yang tepat dan mudah dipahami.</a:t>
            </a:r>
          </a:p>
          <a:p>
            <a:pPr marL="0" indent="0">
              <a:buNone/>
            </a:pPr>
            <a:r>
              <a:rPr lang="id-ID" b="1" dirty="0">
                <a:solidFill>
                  <a:schemeClr val="tx2">
                    <a:lumMod val="75000"/>
                  </a:schemeClr>
                </a:solidFill>
              </a:rPr>
              <a:t>Padat</a:t>
            </a:r>
            <a:r>
              <a:rPr lang="id-ID" dirty="0">
                <a:solidFill>
                  <a:schemeClr val="tx2"/>
                </a:solidFill>
              </a:rPr>
              <a:t> – penulisan kalimat serta paragraf memuat informasi-informasi penting dan menarik untuk pembaca.</a:t>
            </a:r>
          </a:p>
          <a:p>
            <a:pPr marL="0" indent="0">
              <a:buNone/>
            </a:pPr>
            <a:r>
              <a:rPr lang="id-ID" b="1" dirty="0">
                <a:solidFill>
                  <a:schemeClr val="tx2">
                    <a:lumMod val="75000"/>
                  </a:schemeClr>
                </a:solidFill>
              </a:rPr>
              <a:t>Lugas</a:t>
            </a:r>
            <a:r>
              <a:rPr lang="id-ID" dirty="0">
                <a:solidFill>
                  <a:schemeClr val="tx2"/>
                </a:solidFill>
              </a:rPr>
              <a:t> – tegas, tidak ambigu, dan menghindari penggunaan kata-kata atau kalimat-kalimat yang dapat membuat khalayak bingung hingga mengakibatkan terjadinya perbedaan persepsi dan konklusi yang tidak sesuai. Kata-kata yang lugas adalah kata-kata yang tidak bermakna ganda atau bersayap.</a:t>
            </a:r>
          </a:p>
          <a:p>
            <a:pPr marL="0" indent="0">
              <a:lnSpc>
                <a:spcPct val="100000"/>
              </a:lnSpc>
              <a:buNone/>
            </a:pPr>
            <a:br>
              <a:rPr lang="id-ID" sz="2400" dirty="0">
                <a:solidFill>
                  <a:schemeClr val="tx2"/>
                </a:solidFill>
              </a:rPr>
            </a:br>
            <a:endParaRPr lang="en-US" sz="2400" dirty="0">
              <a:solidFill>
                <a:schemeClr val="tx2"/>
              </a:solidFill>
            </a:endParaRPr>
          </a:p>
        </p:txBody>
      </p:sp>
    </p:spTree>
    <p:extLst>
      <p:ext uri="{BB962C8B-B14F-4D97-AF65-F5344CB8AC3E}">
        <p14:creationId xmlns:p14="http://schemas.microsoft.com/office/powerpoint/2010/main" val="11161670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75360" y="-113211"/>
            <a:ext cx="10014857" cy="5293879"/>
          </a:xfrm>
        </p:spPr>
        <p:txBody>
          <a:bodyPr>
            <a:noAutofit/>
          </a:bodyPr>
          <a:lstStyle/>
          <a:p>
            <a:pPr marL="0" indent="0">
              <a:buNone/>
            </a:pPr>
            <a:br>
              <a:rPr lang="id-ID" sz="2400" b="1" dirty="0">
                <a:solidFill>
                  <a:schemeClr val="tx2">
                    <a:lumMod val="75000"/>
                  </a:schemeClr>
                </a:solidFill>
              </a:rPr>
            </a:br>
            <a:r>
              <a:rPr lang="id-ID" sz="3200" b="1" dirty="0">
                <a:solidFill>
                  <a:schemeClr val="tx2">
                    <a:lumMod val="75000"/>
                  </a:schemeClr>
                </a:solidFill>
                <a:latin typeface="Aller" panose="02000503030000020004" pitchFamily="2" charset="0"/>
              </a:rPr>
              <a:t>Ciri Bahasa Jurnalistik</a:t>
            </a:r>
            <a:br>
              <a:rPr lang="id-ID" sz="2400" b="1" dirty="0">
                <a:solidFill>
                  <a:schemeClr val="tx2">
                    <a:lumMod val="75000"/>
                  </a:schemeClr>
                </a:solidFill>
              </a:rPr>
            </a:br>
            <a:br>
              <a:rPr lang="id-ID" sz="2400" b="1" dirty="0">
                <a:solidFill>
                  <a:schemeClr val="tx2"/>
                </a:solidFill>
              </a:rPr>
            </a:br>
            <a:r>
              <a:rPr lang="id-ID" b="1" dirty="0">
                <a:solidFill>
                  <a:schemeClr val="tx2">
                    <a:lumMod val="75000"/>
                  </a:schemeClr>
                </a:solidFill>
              </a:rPr>
              <a:t>Jelas </a:t>
            </a:r>
            <a:r>
              <a:rPr lang="id-ID" dirty="0">
                <a:solidFill>
                  <a:schemeClr val="tx2">
                    <a:lumMod val="90000"/>
                  </a:schemeClr>
                </a:solidFill>
              </a:rPr>
              <a:t>– kata-kata atau kalimat yang digunakan mudah dipahami maksud dan tujuannya, tidak bias dan kabur.</a:t>
            </a:r>
          </a:p>
          <a:p>
            <a:pPr marL="0" indent="0">
              <a:buNone/>
            </a:pPr>
            <a:r>
              <a:rPr lang="id-ID" b="1" dirty="0">
                <a:solidFill>
                  <a:schemeClr val="tx2">
                    <a:lumMod val="75000"/>
                  </a:schemeClr>
                </a:solidFill>
              </a:rPr>
              <a:t>Jernih</a:t>
            </a:r>
            <a:r>
              <a:rPr lang="id-ID" dirty="0">
                <a:solidFill>
                  <a:schemeClr val="tx2">
                    <a:lumMod val="90000"/>
                  </a:schemeClr>
                </a:solidFill>
              </a:rPr>
              <a:t> – kata-kata atau kalimat-kalimat yang digunakan tidak menyembunyikan sesuatu yang sifatnya negatif seperti prasangka atau fitnah. Karya jurnalistik bukanlah sebuah karya yang ditujukan untuk menebar kebencian kepada pihak lain.</a:t>
            </a:r>
          </a:p>
          <a:p>
            <a:pPr marL="0" indent="0">
              <a:buNone/>
            </a:pPr>
            <a:r>
              <a:rPr lang="id-ID" b="1" dirty="0">
                <a:solidFill>
                  <a:schemeClr val="tx2">
                    <a:lumMod val="75000"/>
                  </a:schemeClr>
                </a:solidFill>
              </a:rPr>
              <a:t>Menarik</a:t>
            </a:r>
            <a:r>
              <a:rPr lang="id-ID" dirty="0">
                <a:solidFill>
                  <a:schemeClr val="tx2">
                    <a:lumMod val="90000"/>
                  </a:schemeClr>
                </a:solidFill>
              </a:rPr>
              <a:t> – kata-kata atau kalimat-kalimat yang digunakan mampu menumbuhkembangkan minat baca serta perhatian khalayak.</a:t>
            </a:r>
          </a:p>
          <a:p>
            <a:pPr marL="0" indent="0">
              <a:buNone/>
            </a:pPr>
            <a:r>
              <a:rPr lang="id-ID" b="1" dirty="0">
                <a:solidFill>
                  <a:schemeClr val="tx2">
                    <a:lumMod val="75000"/>
                  </a:schemeClr>
                </a:solidFill>
              </a:rPr>
              <a:t>Demokratis</a:t>
            </a:r>
            <a:r>
              <a:rPr lang="id-ID" dirty="0">
                <a:solidFill>
                  <a:schemeClr val="tx2">
                    <a:lumMod val="90000"/>
                  </a:schemeClr>
                </a:solidFill>
              </a:rPr>
              <a:t> – bahasa jurnalistik bukanlah ragam bahasa yang memiliki tingkatan bahasa tertentu seperti yang dapat kita temui dalam bahasa Jawa misalnya. Jadi, dalam ragam bahasa jurnalistik tidak akan pernah kita temui bahasa khusus untuk kaum bangsawan atau rakyat jelata. Semua memiliki persamaan di mata bahasa jurnalistik.</a:t>
            </a:r>
            <a:endParaRPr lang="en-US" sz="2400" dirty="0">
              <a:solidFill>
                <a:schemeClr val="tx2">
                  <a:lumMod val="90000"/>
                </a:schemeClr>
              </a:solidFill>
            </a:endParaRPr>
          </a:p>
        </p:txBody>
      </p:sp>
    </p:spTree>
    <p:extLst>
      <p:ext uri="{BB962C8B-B14F-4D97-AF65-F5344CB8AC3E}">
        <p14:creationId xmlns:p14="http://schemas.microsoft.com/office/powerpoint/2010/main" val="19418535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95944" y="0"/>
            <a:ext cx="9994273" cy="5293880"/>
          </a:xfrm>
        </p:spPr>
        <p:txBody>
          <a:bodyPr>
            <a:noAutofit/>
          </a:bodyPr>
          <a:lstStyle/>
          <a:p>
            <a:pPr marL="0" indent="0">
              <a:buNone/>
            </a:pPr>
            <a:br>
              <a:rPr lang="id-ID" sz="2400" b="1" dirty="0">
                <a:solidFill>
                  <a:schemeClr val="tx2">
                    <a:lumMod val="75000"/>
                  </a:schemeClr>
                </a:solidFill>
              </a:rPr>
            </a:br>
            <a:r>
              <a:rPr lang="id-ID" sz="3200" b="1" dirty="0">
                <a:solidFill>
                  <a:schemeClr val="tx2">
                    <a:lumMod val="75000"/>
                  </a:schemeClr>
                </a:solidFill>
                <a:latin typeface="Aller" panose="02000503030000020004" pitchFamily="2" charset="0"/>
              </a:rPr>
              <a:t>Ciri Bahasa Jurnalistik</a:t>
            </a:r>
            <a:endParaRPr lang="id-ID" dirty="0"/>
          </a:p>
          <a:p>
            <a:pPr marL="0" indent="0">
              <a:buNone/>
            </a:pPr>
            <a:r>
              <a:rPr lang="id-ID" b="1" dirty="0">
                <a:solidFill>
                  <a:schemeClr val="tx2">
                    <a:lumMod val="75000"/>
                  </a:schemeClr>
                </a:solidFill>
              </a:rPr>
              <a:t>Populis</a:t>
            </a:r>
            <a:r>
              <a:rPr lang="id-ID" dirty="0">
                <a:solidFill>
                  <a:schemeClr val="tx2"/>
                </a:solidFill>
              </a:rPr>
              <a:t> – kata-kata, istilah-istilah, atau kalimat-kalimat yang digunakan hendaknya telah dikenal dan dipahami maknanya oleh khalayak sehingga pesan pun dapat dengan mudah dipahami maksud dan tujuannya.</a:t>
            </a:r>
          </a:p>
          <a:p>
            <a:pPr marL="0" indent="0">
              <a:buNone/>
            </a:pPr>
            <a:r>
              <a:rPr lang="id-ID" b="1" dirty="0">
                <a:solidFill>
                  <a:schemeClr val="tx2">
                    <a:lumMod val="75000"/>
                  </a:schemeClr>
                </a:solidFill>
              </a:rPr>
              <a:t>Logis</a:t>
            </a:r>
            <a:r>
              <a:rPr lang="id-ID" dirty="0">
                <a:solidFill>
                  <a:schemeClr val="tx2"/>
                </a:solidFill>
              </a:rPr>
              <a:t> – berbagai kata, istilah, atau kalimat jurnalistik harus dapat diterima oleh akal sehat.</a:t>
            </a:r>
          </a:p>
          <a:p>
            <a:pPr marL="0" indent="0">
              <a:buNone/>
            </a:pPr>
            <a:r>
              <a:rPr lang="id-ID" b="1" dirty="0">
                <a:solidFill>
                  <a:schemeClr val="tx2">
                    <a:lumMod val="75000"/>
                  </a:schemeClr>
                </a:solidFill>
              </a:rPr>
              <a:t>Gramatikal</a:t>
            </a:r>
            <a:r>
              <a:rPr lang="id-ID" dirty="0">
                <a:solidFill>
                  <a:schemeClr val="tx2"/>
                </a:solidFill>
              </a:rPr>
              <a:t> – pemilihan serta penggunaan kalimat harus mengikuti kaidah tata bahasa baku yang berlaku. Yang dimaksud dengan bahasa baku adalah bahasa resmi yang sesuai dengan ketentuan tata bahasa serta pedoman ejaan yang disempurnakan berikut pedoman pembentukan istilah yang menyertainya.</a:t>
            </a:r>
            <a:br>
              <a:rPr lang="id-ID" dirty="0">
                <a:solidFill>
                  <a:schemeClr val="tx2"/>
                </a:solidFill>
              </a:rPr>
            </a:br>
            <a:br>
              <a:rPr lang="id-ID" dirty="0">
                <a:solidFill>
                  <a:schemeClr val="tx2"/>
                </a:solidFill>
              </a:rPr>
            </a:br>
            <a:r>
              <a:rPr lang="id-ID" b="1" dirty="0">
                <a:solidFill>
                  <a:schemeClr val="tx2">
                    <a:lumMod val="75000"/>
                  </a:schemeClr>
                </a:solidFill>
              </a:rPr>
              <a:t>Menghindari kata dan istilah asing</a:t>
            </a:r>
            <a:r>
              <a:rPr lang="id-ID" b="1" dirty="0">
                <a:solidFill>
                  <a:schemeClr val="tx2"/>
                </a:solidFill>
              </a:rPr>
              <a:t> </a:t>
            </a:r>
            <a:r>
              <a:rPr lang="id-ID" dirty="0">
                <a:solidFill>
                  <a:schemeClr val="tx2"/>
                </a:solidFill>
              </a:rPr>
              <a:t>– khalayak hendaknya mengetahui dan memahami makna setiap kata yang dibaca atau didengar.</a:t>
            </a:r>
          </a:p>
          <a:p>
            <a:pPr marL="0" indent="0">
              <a:buNone/>
            </a:pPr>
            <a:endParaRPr lang="id-ID" dirty="0">
              <a:solidFill>
                <a:schemeClr val="tx2"/>
              </a:solidFill>
            </a:endParaRPr>
          </a:p>
        </p:txBody>
      </p:sp>
    </p:spTree>
    <p:extLst>
      <p:ext uri="{BB962C8B-B14F-4D97-AF65-F5344CB8AC3E}">
        <p14:creationId xmlns:p14="http://schemas.microsoft.com/office/powerpoint/2010/main" val="89279114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010194" y="-1"/>
            <a:ext cx="9980023" cy="5119709"/>
          </a:xfrm>
        </p:spPr>
        <p:txBody>
          <a:bodyPr>
            <a:noAutofit/>
          </a:bodyPr>
          <a:lstStyle/>
          <a:p>
            <a:pPr marL="0" indent="0">
              <a:buNone/>
            </a:pPr>
            <a:br>
              <a:rPr lang="id-ID" sz="2400" b="1" dirty="0">
                <a:solidFill>
                  <a:schemeClr val="tx2">
                    <a:lumMod val="75000"/>
                  </a:schemeClr>
                </a:solidFill>
              </a:rPr>
            </a:br>
            <a:r>
              <a:rPr lang="id-ID" sz="3200" b="1" dirty="0">
                <a:solidFill>
                  <a:schemeClr val="tx2">
                    <a:lumMod val="75000"/>
                  </a:schemeClr>
                </a:solidFill>
                <a:latin typeface="Aller" panose="02000503030000020004" pitchFamily="2" charset="0"/>
              </a:rPr>
              <a:t>Ciri Bahasa Jurnalistik</a:t>
            </a:r>
            <a:endParaRPr lang="id-ID" dirty="0"/>
          </a:p>
          <a:p>
            <a:pPr marL="0" indent="0">
              <a:buNone/>
            </a:pPr>
            <a:r>
              <a:rPr lang="id-ID" b="1" dirty="0">
                <a:solidFill>
                  <a:schemeClr val="tx2">
                    <a:lumMod val="75000"/>
                  </a:schemeClr>
                </a:solidFill>
              </a:rPr>
              <a:t>Pilihan kata atau diksi yang tepat</a:t>
            </a:r>
            <a:r>
              <a:rPr lang="id-ID" dirty="0">
                <a:solidFill>
                  <a:schemeClr val="tx2"/>
                </a:solidFill>
              </a:rPr>
              <a:t> – pemilihan kata yang tepat serta akurat harus sesuai dengan maksud dan tujuan pesan yang ingin disampaikan kepada khalayak.</a:t>
            </a:r>
          </a:p>
          <a:p>
            <a:pPr marL="0" indent="0">
              <a:buNone/>
            </a:pPr>
            <a:r>
              <a:rPr lang="id-ID" b="1" dirty="0">
                <a:solidFill>
                  <a:schemeClr val="tx2">
                    <a:lumMod val="75000"/>
                  </a:schemeClr>
                </a:solidFill>
              </a:rPr>
              <a:t>Menghindari kata atau istilah teknis</a:t>
            </a:r>
            <a:r>
              <a:rPr lang="id-ID" dirty="0">
                <a:solidFill>
                  <a:schemeClr val="tx2"/>
                </a:solidFill>
              </a:rPr>
              <a:t> – bahasa jurnalistik haruslah sederhana, mudah dipahami, serta ringan dibaca karena ditujukan kepada masyarakat luas. Untuk itulah penggunaan istilah dan kata-kata yang bersifat teknis harus dihindari. Istilah teknis hanya berlaku untuk kelompok atau komunitas tertentu yang relative homogeny. Kalaupun tak terhindarkan, istilah teknis itu harus disertai penjelasan.</a:t>
            </a:r>
          </a:p>
          <a:p>
            <a:pPr marL="0" indent="0">
              <a:buNone/>
            </a:pPr>
            <a:r>
              <a:rPr lang="id-ID" b="1" dirty="0">
                <a:solidFill>
                  <a:schemeClr val="tx2">
                    <a:lumMod val="75000"/>
                  </a:schemeClr>
                </a:solidFill>
              </a:rPr>
              <a:t>Tunduk pada kaidah etika</a:t>
            </a:r>
            <a:r>
              <a:rPr lang="id-ID" b="1" dirty="0">
                <a:solidFill>
                  <a:schemeClr val="tx2"/>
                </a:solidFill>
              </a:rPr>
              <a:t> </a:t>
            </a:r>
            <a:r>
              <a:rPr lang="id-ID" dirty="0">
                <a:solidFill>
                  <a:schemeClr val="tx2"/>
                </a:solidFill>
              </a:rPr>
              <a:t>– bahasa jurnalistik mengandung etika karena bahasa jurnalistik yang digunakan oleh wartawan mencerminkan pikiran serta etika wartawan yang bersangkutan.</a:t>
            </a:r>
            <a:br>
              <a:rPr lang="id-ID" dirty="0">
                <a:solidFill>
                  <a:schemeClr val="tx2"/>
                </a:solidFill>
              </a:rPr>
            </a:br>
            <a:br>
              <a:rPr lang="id-ID" dirty="0">
                <a:solidFill>
                  <a:schemeClr val="tx2"/>
                </a:solidFill>
              </a:rPr>
            </a:br>
            <a:r>
              <a:rPr lang="id-ID" dirty="0">
                <a:solidFill>
                  <a:schemeClr val="tx2">
                    <a:lumMod val="75000"/>
                  </a:schemeClr>
                </a:solidFill>
              </a:rPr>
              <a:t>(</a:t>
            </a:r>
            <a:r>
              <a:rPr lang="id-ID" b="1" dirty="0">
                <a:solidFill>
                  <a:schemeClr val="tx2">
                    <a:lumMod val="75000"/>
                  </a:schemeClr>
                </a:solidFill>
              </a:rPr>
              <a:t>Haris Sumadiria</a:t>
            </a:r>
            <a:r>
              <a:rPr lang="id-ID" dirty="0">
                <a:solidFill>
                  <a:schemeClr val="tx2">
                    <a:lumMod val="75000"/>
                  </a:schemeClr>
                </a:solidFill>
              </a:rPr>
              <a:t>) </a:t>
            </a:r>
          </a:p>
          <a:p>
            <a:pPr marL="0" indent="0">
              <a:lnSpc>
                <a:spcPct val="100000"/>
              </a:lnSpc>
              <a:buNone/>
            </a:pPr>
            <a:br>
              <a:rPr lang="id-ID" dirty="0">
                <a:solidFill>
                  <a:schemeClr val="tx2"/>
                </a:solidFill>
              </a:rPr>
            </a:br>
            <a:endParaRPr lang="en-US" dirty="0">
              <a:solidFill>
                <a:schemeClr val="tx2"/>
              </a:solidFill>
            </a:endParaRPr>
          </a:p>
        </p:txBody>
      </p:sp>
    </p:spTree>
    <p:extLst>
      <p:ext uri="{BB962C8B-B14F-4D97-AF65-F5344CB8AC3E}">
        <p14:creationId xmlns:p14="http://schemas.microsoft.com/office/powerpoint/2010/main" val="395600756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010194" y="-1"/>
            <a:ext cx="9980023" cy="5119709"/>
          </a:xfrm>
        </p:spPr>
        <p:txBody>
          <a:bodyPr>
            <a:noAutofit/>
          </a:bodyPr>
          <a:lstStyle/>
          <a:p>
            <a:pPr marL="0" indent="0">
              <a:buNone/>
            </a:pPr>
            <a:br>
              <a:rPr lang="id-ID" sz="2400" b="1" dirty="0">
                <a:solidFill>
                  <a:schemeClr val="tx2">
                    <a:lumMod val="75000"/>
                  </a:schemeClr>
                </a:solidFill>
              </a:rPr>
            </a:br>
            <a:r>
              <a:rPr lang="id-ID" sz="3200" b="1" dirty="0">
                <a:solidFill>
                  <a:schemeClr val="tx2">
                    <a:lumMod val="75000"/>
                  </a:schemeClr>
                </a:solidFill>
                <a:latin typeface="Aller" panose="02000503030000020004" pitchFamily="2" charset="0"/>
              </a:rPr>
              <a:t>Judul Berita</a:t>
            </a:r>
            <a:endParaRPr lang="id-ID" dirty="0"/>
          </a:p>
          <a:p>
            <a:pPr marL="0" indent="0">
              <a:buNone/>
            </a:pPr>
            <a:r>
              <a:rPr lang="id-ID" b="1" dirty="0">
                <a:solidFill>
                  <a:schemeClr val="tx2">
                    <a:lumMod val="75000"/>
                  </a:schemeClr>
                </a:solidFill>
              </a:rPr>
              <a:t>Dia adalah wajah berita</a:t>
            </a:r>
            <a:r>
              <a:rPr lang="id-ID" dirty="0">
                <a:solidFill>
                  <a:schemeClr val="tx2"/>
                </a:solidFill>
              </a:rPr>
              <a:t> – Sebelum melihat tubuh, wajah selalu dilihat lebih dahulu.</a:t>
            </a:r>
          </a:p>
          <a:p>
            <a:pPr marL="0" indent="0">
              <a:buNone/>
            </a:pPr>
            <a:r>
              <a:rPr lang="id-ID" b="1" dirty="0">
                <a:solidFill>
                  <a:schemeClr val="tx2">
                    <a:lumMod val="75000"/>
                  </a:schemeClr>
                </a:solidFill>
              </a:rPr>
              <a:t>Menarik</a:t>
            </a:r>
            <a:r>
              <a:rPr lang="id-ID" dirty="0">
                <a:solidFill>
                  <a:schemeClr val="tx2"/>
                </a:solidFill>
              </a:rPr>
              <a:t> – Kalau wajahnya saja tidak menarik, bagaimana orang mau membaca isinya? Judul yang membuat penasaran atau menimbilkan asosiasi biasanya menarik.</a:t>
            </a:r>
            <a:br>
              <a:rPr lang="id-ID" dirty="0">
                <a:solidFill>
                  <a:schemeClr val="tx2"/>
                </a:solidFill>
              </a:rPr>
            </a:br>
            <a:br>
              <a:rPr lang="id-ID" dirty="0">
                <a:solidFill>
                  <a:schemeClr val="tx2"/>
                </a:solidFill>
              </a:rPr>
            </a:br>
            <a:r>
              <a:rPr lang="id-ID" b="1" dirty="0">
                <a:solidFill>
                  <a:schemeClr val="tx2">
                    <a:lumMod val="75000"/>
                  </a:schemeClr>
                </a:solidFill>
              </a:rPr>
              <a:t>Mencerminkan Isi</a:t>
            </a:r>
            <a:r>
              <a:rPr lang="id-ID" b="1" dirty="0">
                <a:solidFill>
                  <a:schemeClr val="tx2"/>
                </a:solidFill>
              </a:rPr>
              <a:t> </a:t>
            </a:r>
            <a:r>
              <a:rPr lang="id-ID" dirty="0">
                <a:solidFill>
                  <a:schemeClr val="tx2"/>
                </a:solidFill>
              </a:rPr>
              <a:t>– Jangan judulnya menarik tapi tidak nyambung dengan isinya. Ini namanya judul yang menipu.</a:t>
            </a:r>
            <a:br>
              <a:rPr lang="id-ID" dirty="0">
                <a:solidFill>
                  <a:schemeClr val="tx2"/>
                </a:solidFill>
              </a:rPr>
            </a:br>
            <a:br>
              <a:rPr lang="id-ID" dirty="0">
                <a:solidFill>
                  <a:schemeClr val="tx2"/>
                </a:solidFill>
              </a:rPr>
            </a:br>
            <a:r>
              <a:rPr lang="id-ID" b="1" dirty="0">
                <a:solidFill>
                  <a:schemeClr val="tx2">
                    <a:lumMod val="75000"/>
                  </a:schemeClr>
                </a:solidFill>
              </a:rPr>
              <a:t>Jangan tuntas di judul </a:t>
            </a:r>
            <a:r>
              <a:rPr lang="id-ID" dirty="0">
                <a:solidFill>
                  <a:schemeClr val="tx2"/>
                </a:solidFill>
              </a:rPr>
              <a:t>– Judul yang lengkap membuat pembaca tuntas sebelum membaca isi berita.</a:t>
            </a:r>
            <a:br>
              <a:rPr lang="id-ID" dirty="0">
                <a:solidFill>
                  <a:schemeClr val="tx2"/>
                </a:solidFill>
              </a:rPr>
            </a:br>
            <a:br>
              <a:rPr lang="id-ID" dirty="0">
                <a:solidFill>
                  <a:schemeClr val="tx2"/>
                </a:solidFill>
              </a:rPr>
            </a:br>
            <a:r>
              <a:rPr lang="id-ID" b="1" dirty="0">
                <a:solidFill>
                  <a:schemeClr val="tx2">
                    <a:lumMod val="75000"/>
                  </a:schemeClr>
                </a:solidFill>
              </a:rPr>
              <a:t>Mengikuti Kaidah Bahasa </a:t>
            </a:r>
            <a:r>
              <a:rPr lang="id-ID" dirty="0">
                <a:solidFill>
                  <a:schemeClr val="tx2"/>
                </a:solidFill>
              </a:rPr>
              <a:t>– Kredibilitas berita atau media di antaranya dilihat dari judul. Kalau ejaan judul saja salah, bagaimana isinya?</a:t>
            </a:r>
            <a:endParaRPr lang="en-US" dirty="0">
              <a:solidFill>
                <a:schemeClr val="tx2"/>
              </a:solidFill>
            </a:endParaRPr>
          </a:p>
          <a:p>
            <a:pPr marL="0" indent="0">
              <a:buNone/>
            </a:pPr>
            <a:endParaRPr lang="en-US" dirty="0">
              <a:solidFill>
                <a:schemeClr val="tx2"/>
              </a:solidFill>
            </a:endParaRPr>
          </a:p>
        </p:txBody>
      </p:sp>
    </p:spTree>
    <p:extLst>
      <p:ext uri="{BB962C8B-B14F-4D97-AF65-F5344CB8AC3E}">
        <p14:creationId xmlns:p14="http://schemas.microsoft.com/office/powerpoint/2010/main" val="107563533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69818" y="748145"/>
            <a:ext cx="10363200" cy="5293880"/>
          </a:xfrm>
        </p:spPr>
        <p:txBody>
          <a:bodyPr>
            <a:noAutofit/>
          </a:bodyPr>
          <a:lstStyle/>
          <a:p>
            <a:pPr marL="0" indent="0">
              <a:lnSpc>
                <a:spcPct val="100000"/>
              </a:lnSpc>
              <a:buNone/>
            </a:pPr>
            <a:br>
              <a:rPr lang="id-ID" sz="2400" b="1" dirty="0">
                <a:solidFill>
                  <a:schemeClr val="tx2">
                    <a:lumMod val="75000"/>
                  </a:schemeClr>
                </a:solidFill>
              </a:rPr>
            </a:br>
            <a:r>
              <a:rPr lang="id-ID" sz="3200" b="1" dirty="0">
                <a:solidFill>
                  <a:schemeClr val="tx2">
                    <a:lumMod val="75000"/>
                  </a:schemeClr>
                </a:solidFill>
                <a:latin typeface="Aller" panose="02000503030000020004" pitchFamily="2" charset="0"/>
              </a:rPr>
              <a:t>Menulis Berita yang Efisien</a:t>
            </a:r>
            <a:br>
              <a:rPr lang="id-ID" sz="2400" b="1" dirty="0">
                <a:solidFill>
                  <a:schemeClr val="tx2">
                    <a:lumMod val="75000"/>
                  </a:schemeClr>
                </a:solidFill>
              </a:rPr>
            </a:br>
            <a:br>
              <a:rPr lang="id-ID" sz="2400" b="1" dirty="0">
                <a:solidFill>
                  <a:schemeClr val="tx2">
                    <a:lumMod val="75000"/>
                  </a:schemeClr>
                </a:solidFill>
              </a:rPr>
            </a:br>
            <a:r>
              <a:rPr lang="id-ID" sz="2800" b="1" dirty="0">
                <a:solidFill>
                  <a:schemeClr val="tx2">
                    <a:lumMod val="75000"/>
                  </a:schemeClr>
                </a:solidFill>
              </a:rPr>
              <a:t>Hemat Tanda Baca</a:t>
            </a:r>
            <a:br>
              <a:rPr lang="id-ID" sz="2800" b="1" dirty="0">
                <a:solidFill>
                  <a:schemeClr val="tx2">
                    <a:lumMod val="75000"/>
                  </a:schemeClr>
                </a:solidFill>
              </a:rPr>
            </a:br>
            <a:r>
              <a:rPr lang="id-ID" sz="2300" dirty="0">
                <a:solidFill>
                  <a:schemeClr val="tx2"/>
                </a:solidFill>
              </a:rPr>
              <a:t>Tanpa tanda baca dalam penulisan gelar (kelaziman di jurnalistik).</a:t>
            </a:r>
            <a:br>
              <a:rPr lang="id-ID" sz="2800" dirty="0">
                <a:solidFill>
                  <a:schemeClr val="tx2"/>
                </a:solidFill>
              </a:rPr>
            </a:br>
            <a:r>
              <a:rPr lang="id-ID" sz="2300" dirty="0">
                <a:solidFill>
                  <a:schemeClr val="tx2"/>
                </a:solidFill>
              </a:rPr>
              <a:t>Prof. Dr. Ir. Budiman Kurniawan, M.Si </a:t>
            </a:r>
            <a:r>
              <a:rPr lang="id-ID" sz="2300" dirty="0">
                <a:solidFill>
                  <a:schemeClr val="tx2"/>
                </a:solidFill>
                <a:sym typeface="Wingdings" panose="05000000000000000000" pitchFamily="2" charset="2"/>
              </a:rPr>
              <a:t> </a:t>
            </a:r>
            <a:r>
              <a:rPr lang="id-ID" sz="2300" dirty="0">
                <a:solidFill>
                  <a:schemeClr val="tx2">
                    <a:lumMod val="75000"/>
                  </a:schemeClr>
                </a:solidFill>
              </a:rPr>
              <a:t>Prof Dr Ir Budiman Kurniawan MSi </a:t>
            </a:r>
            <a:br>
              <a:rPr lang="id-ID" sz="2300" dirty="0">
                <a:solidFill>
                  <a:schemeClr val="tx2"/>
                </a:solidFill>
              </a:rPr>
            </a:br>
            <a:br>
              <a:rPr lang="id-ID" sz="2300" dirty="0">
                <a:solidFill>
                  <a:schemeClr val="tx2"/>
                </a:solidFill>
              </a:rPr>
            </a:br>
            <a:r>
              <a:rPr lang="id-ID" sz="2300" dirty="0">
                <a:solidFill>
                  <a:schemeClr val="tx2"/>
                </a:solidFill>
              </a:rPr>
              <a:t>Tanpa apostrof/cerek</a:t>
            </a:r>
            <a:br>
              <a:rPr lang="id-ID" sz="2800" dirty="0">
                <a:solidFill>
                  <a:schemeClr val="tx2"/>
                </a:solidFill>
              </a:rPr>
            </a:br>
            <a:r>
              <a:rPr lang="id-ID" sz="2300" dirty="0">
                <a:solidFill>
                  <a:schemeClr val="tx2"/>
                </a:solidFill>
              </a:rPr>
              <a:t>‘Aisyiyah </a:t>
            </a:r>
            <a:r>
              <a:rPr lang="id-ID" sz="2300" dirty="0">
                <a:solidFill>
                  <a:schemeClr val="tx2"/>
                </a:solidFill>
                <a:sym typeface="Wingdings" panose="05000000000000000000" pitchFamily="2" charset="2"/>
              </a:rPr>
              <a:t> </a:t>
            </a:r>
            <a:r>
              <a:rPr lang="id-ID" sz="2300" dirty="0">
                <a:solidFill>
                  <a:schemeClr val="tx2">
                    <a:lumMod val="75000"/>
                  </a:schemeClr>
                </a:solidFill>
                <a:sym typeface="Wingdings" panose="05000000000000000000" pitchFamily="2" charset="2"/>
              </a:rPr>
              <a:t>Aisyiyah</a:t>
            </a:r>
            <a:r>
              <a:rPr lang="id-ID" sz="2300" dirty="0">
                <a:solidFill>
                  <a:schemeClr val="tx2"/>
                </a:solidFill>
              </a:rPr>
              <a:t>, Jum’at </a:t>
            </a:r>
            <a:r>
              <a:rPr lang="id-ID" sz="2300" dirty="0">
                <a:solidFill>
                  <a:schemeClr val="tx2"/>
                </a:solidFill>
                <a:sym typeface="Wingdings" panose="05000000000000000000" pitchFamily="2" charset="2"/>
              </a:rPr>
              <a:t> </a:t>
            </a:r>
            <a:r>
              <a:rPr lang="id-ID" sz="2300" dirty="0">
                <a:solidFill>
                  <a:schemeClr val="tx2">
                    <a:lumMod val="75000"/>
                  </a:schemeClr>
                </a:solidFill>
                <a:sym typeface="Wingdings" panose="05000000000000000000" pitchFamily="2" charset="2"/>
              </a:rPr>
              <a:t>Jumat</a:t>
            </a:r>
            <a:br>
              <a:rPr lang="id-ID" sz="2300" dirty="0">
                <a:solidFill>
                  <a:schemeClr val="tx2">
                    <a:lumMod val="75000"/>
                  </a:schemeClr>
                </a:solidFill>
                <a:sym typeface="Wingdings" panose="05000000000000000000" pitchFamily="2" charset="2"/>
              </a:rPr>
            </a:br>
            <a:br>
              <a:rPr lang="id-ID" sz="2300" dirty="0">
                <a:solidFill>
                  <a:schemeClr val="tx2">
                    <a:lumMod val="75000"/>
                  </a:schemeClr>
                </a:solidFill>
                <a:sym typeface="Wingdings" panose="05000000000000000000" pitchFamily="2" charset="2"/>
              </a:rPr>
            </a:br>
            <a:r>
              <a:rPr lang="id-ID" sz="2300" dirty="0">
                <a:solidFill>
                  <a:schemeClr val="tx2"/>
                </a:solidFill>
                <a:sym typeface="Wingdings" panose="05000000000000000000" pitchFamily="2" charset="2"/>
              </a:rPr>
              <a:t>Kecuali penulisan nama orang seperti </a:t>
            </a:r>
            <a:r>
              <a:rPr lang="id-ID" sz="2300" dirty="0">
                <a:solidFill>
                  <a:schemeClr val="tx2">
                    <a:lumMod val="75000"/>
                  </a:schemeClr>
                </a:solidFill>
                <a:sym typeface="Wingdings" panose="05000000000000000000" pitchFamily="2" charset="2"/>
              </a:rPr>
              <a:t>Abdul Mu’ti</a:t>
            </a:r>
            <a:br>
              <a:rPr lang="id-ID" sz="2800" dirty="0">
                <a:solidFill>
                  <a:schemeClr val="tx2"/>
                </a:solidFill>
              </a:rPr>
            </a:br>
            <a:br>
              <a:rPr lang="id-ID" sz="2800" dirty="0">
                <a:solidFill>
                  <a:schemeClr val="tx2"/>
                </a:solidFill>
              </a:rPr>
            </a:br>
            <a:br>
              <a:rPr lang="id-ID" sz="2400" dirty="0">
                <a:solidFill>
                  <a:schemeClr val="tx2"/>
                </a:solidFill>
              </a:rPr>
            </a:br>
            <a:endParaRPr lang="en-US" sz="2400" dirty="0">
              <a:solidFill>
                <a:schemeClr val="tx2"/>
              </a:solidFill>
            </a:endParaRPr>
          </a:p>
        </p:txBody>
      </p:sp>
    </p:spTree>
    <p:extLst>
      <p:ext uri="{BB962C8B-B14F-4D97-AF65-F5344CB8AC3E}">
        <p14:creationId xmlns:p14="http://schemas.microsoft.com/office/powerpoint/2010/main" val="106486245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69818" y="748145"/>
            <a:ext cx="10363200" cy="5293880"/>
          </a:xfrm>
        </p:spPr>
        <p:txBody>
          <a:bodyPr>
            <a:noAutofit/>
          </a:bodyPr>
          <a:lstStyle/>
          <a:p>
            <a:pPr marL="0" indent="0">
              <a:lnSpc>
                <a:spcPct val="100000"/>
              </a:lnSpc>
              <a:buNone/>
            </a:pPr>
            <a:br>
              <a:rPr lang="id-ID" sz="2400" b="1" dirty="0">
                <a:solidFill>
                  <a:schemeClr val="tx2">
                    <a:lumMod val="75000"/>
                  </a:schemeClr>
                </a:solidFill>
              </a:rPr>
            </a:br>
            <a:br>
              <a:rPr lang="id-ID" sz="2400" b="1" dirty="0">
                <a:solidFill>
                  <a:schemeClr val="tx2">
                    <a:lumMod val="75000"/>
                  </a:schemeClr>
                </a:solidFill>
              </a:rPr>
            </a:br>
            <a:r>
              <a:rPr lang="id-ID" sz="2800" b="1" dirty="0">
                <a:solidFill>
                  <a:schemeClr val="tx2">
                    <a:lumMod val="75000"/>
                  </a:schemeClr>
                </a:solidFill>
              </a:rPr>
              <a:t>Hemat Kata</a:t>
            </a:r>
            <a:br>
              <a:rPr lang="id-ID" sz="2800" b="1" dirty="0">
                <a:solidFill>
                  <a:schemeClr val="tx2">
                    <a:lumMod val="75000"/>
                  </a:schemeClr>
                </a:solidFill>
              </a:rPr>
            </a:br>
            <a:r>
              <a:rPr lang="id-ID" dirty="0">
                <a:solidFill>
                  <a:schemeClr val="tx2"/>
                </a:solidFill>
              </a:rPr>
              <a:t>Penggunaan kata </a:t>
            </a:r>
            <a:r>
              <a:rPr lang="id-ID" dirty="0">
                <a:solidFill>
                  <a:schemeClr val="tx2">
                    <a:lumMod val="75000"/>
                  </a:schemeClr>
                </a:solidFill>
              </a:rPr>
              <a:t>’bahwa’</a:t>
            </a:r>
            <a:r>
              <a:rPr lang="id-ID" dirty="0">
                <a:solidFill>
                  <a:schemeClr val="tx2"/>
                </a:solidFill>
              </a:rPr>
              <a:t> seringkali mubazir. Karena itu jika dihilangkan tak mengubah makna atau rasa, maka tak perlu dipakai.</a:t>
            </a:r>
            <a:br>
              <a:rPr lang="id-ID" dirty="0">
                <a:solidFill>
                  <a:schemeClr val="tx2"/>
                </a:solidFill>
              </a:rPr>
            </a:br>
            <a:br>
              <a:rPr lang="id-ID" dirty="0">
                <a:solidFill>
                  <a:schemeClr val="tx2"/>
                </a:solidFill>
              </a:rPr>
            </a:br>
            <a:r>
              <a:rPr lang="id-ID" dirty="0">
                <a:solidFill>
                  <a:schemeClr val="tx2"/>
                </a:solidFill>
              </a:rPr>
              <a:t>Fatoni mengatakan bahwa setiap kontributor PWMU.CO harus rajin menulis berita.</a:t>
            </a:r>
            <a:br>
              <a:rPr lang="id-ID" dirty="0">
                <a:solidFill>
                  <a:schemeClr val="tx2"/>
                </a:solidFill>
              </a:rPr>
            </a:br>
            <a:r>
              <a:rPr lang="id-ID" dirty="0">
                <a:solidFill>
                  <a:schemeClr val="tx2">
                    <a:lumMod val="75000"/>
                  </a:schemeClr>
                </a:solidFill>
              </a:rPr>
              <a:t>Fatoni mengatakan setiap kontributor PWMU.CO minimal menulis satu berita tiap pekan.</a:t>
            </a:r>
            <a:br>
              <a:rPr lang="id-ID" sz="2800" dirty="0">
                <a:solidFill>
                  <a:schemeClr val="tx2"/>
                </a:solidFill>
              </a:rPr>
            </a:br>
            <a:r>
              <a:rPr lang="id-ID" dirty="0">
                <a:solidFill>
                  <a:schemeClr val="tx2">
                    <a:lumMod val="50000"/>
                  </a:schemeClr>
                </a:solidFill>
              </a:rPr>
              <a:t>Fatoni mengatakan, setiap kontributor PWMU.CO minimal menulis satu berita tiap pekan.</a:t>
            </a:r>
            <a:br>
              <a:rPr lang="id-ID" dirty="0">
                <a:solidFill>
                  <a:schemeClr val="tx2">
                    <a:lumMod val="50000"/>
                  </a:schemeClr>
                </a:solidFill>
              </a:rPr>
            </a:br>
            <a:br>
              <a:rPr lang="id-ID" dirty="0">
                <a:solidFill>
                  <a:schemeClr val="accent1">
                    <a:lumMod val="60000"/>
                    <a:lumOff val="40000"/>
                  </a:schemeClr>
                </a:solidFill>
              </a:rPr>
            </a:br>
            <a:r>
              <a:rPr lang="id-ID" dirty="0">
                <a:solidFill>
                  <a:schemeClr val="tx2"/>
                </a:solidFill>
              </a:rPr>
              <a:t>Kata </a:t>
            </a:r>
            <a:r>
              <a:rPr lang="id-ID" dirty="0">
                <a:solidFill>
                  <a:schemeClr val="tx2">
                    <a:lumMod val="75000"/>
                  </a:schemeClr>
                </a:solidFill>
              </a:rPr>
              <a:t>'selaku' </a:t>
            </a:r>
            <a:r>
              <a:rPr lang="id-ID" dirty="0">
                <a:solidFill>
                  <a:schemeClr val="tx2"/>
                </a:solidFill>
              </a:rPr>
              <a:t>juga sering mubazir digunakan. </a:t>
            </a:r>
            <a:br>
              <a:rPr lang="id-ID" dirty="0">
                <a:solidFill>
                  <a:schemeClr val="tx2"/>
                </a:solidFill>
              </a:rPr>
            </a:br>
            <a:r>
              <a:rPr lang="id-ID" dirty="0">
                <a:solidFill>
                  <a:schemeClr val="tx2"/>
                </a:solidFill>
              </a:rPr>
              <a:t>Menurut Fatoni selaku editor PWMU.CO menulis yang baik itu bahasanya harus ringkas.</a:t>
            </a:r>
            <a:br>
              <a:rPr lang="id-ID" sz="2400" dirty="0">
                <a:solidFill>
                  <a:schemeClr val="tx2"/>
                </a:solidFill>
              </a:rPr>
            </a:br>
            <a:r>
              <a:rPr lang="id-ID" dirty="0">
                <a:solidFill>
                  <a:schemeClr val="tx2">
                    <a:lumMod val="75000"/>
                  </a:schemeClr>
                </a:solidFill>
              </a:rPr>
              <a:t>Menurut Fatoni, editor PWMU.CO, menulis yang baik itu bahasanya harus ringkas.</a:t>
            </a:r>
            <a:br>
              <a:rPr lang="id-ID" dirty="0">
                <a:solidFill>
                  <a:schemeClr val="tx2">
                    <a:lumMod val="75000"/>
                  </a:schemeClr>
                </a:solidFill>
              </a:rPr>
            </a:br>
            <a:r>
              <a:rPr lang="id-ID" dirty="0">
                <a:solidFill>
                  <a:schemeClr val="tx2">
                    <a:lumMod val="75000"/>
                  </a:schemeClr>
                </a:solidFill>
              </a:rPr>
              <a:t>Menurut editor PWMU.CO Fatoni, menulis yang baik itu bahasanya harus ringkas.</a:t>
            </a:r>
            <a:br>
              <a:rPr lang="id-ID" sz="2800" dirty="0">
                <a:solidFill>
                  <a:schemeClr val="tx2"/>
                </a:solidFill>
              </a:rPr>
            </a:br>
            <a:endParaRPr lang="en-US" sz="2400" dirty="0">
              <a:solidFill>
                <a:schemeClr val="tx2"/>
              </a:solidFill>
            </a:endParaRPr>
          </a:p>
        </p:txBody>
      </p:sp>
    </p:spTree>
    <p:extLst>
      <p:ext uri="{BB962C8B-B14F-4D97-AF65-F5344CB8AC3E}">
        <p14:creationId xmlns:p14="http://schemas.microsoft.com/office/powerpoint/2010/main" val="11435078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69818" y="748145"/>
            <a:ext cx="10363200" cy="5293880"/>
          </a:xfrm>
        </p:spPr>
        <p:txBody>
          <a:bodyPr>
            <a:noAutofit/>
          </a:bodyPr>
          <a:lstStyle/>
          <a:p>
            <a:pPr marL="0" indent="0">
              <a:lnSpc>
                <a:spcPct val="100000"/>
              </a:lnSpc>
              <a:buNone/>
            </a:pPr>
            <a:br>
              <a:rPr lang="id-ID" sz="2400" b="1" dirty="0">
                <a:solidFill>
                  <a:schemeClr val="tx2">
                    <a:lumMod val="75000"/>
                  </a:schemeClr>
                </a:solidFill>
              </a:rPr>
            </a:br>
            <a:r>
              <a:rPr lang="id-ID" sz="4000" b="1" dirty="0">
                <a:solidFill>
                  <a:schemeClr val="tx2">
                    <a:lumMod val="75000"/>
                  </a:schemeClr>
                </a:solidFill>
                <a:latin typeface="Aller" panose="02000503030000020004" pitchFamily="2" charset="0"/>
              </a:rPr>
              <a:t>Jangan mengulang menulis dua kata </a:t>
            </a:r>
            <a:br>
              <a:rPr lang="id-ID" sz="4000" b="1" dirty="0">
                <a:solidFill>
                  <a:schemeClr val="tx2">
                    <a:lumMod val="75000"/>
                  </a:schemeClr>
                </a:solidFill>
                <a:latin typeface="Aller" panose="02000503030000020004" pitchFamily="2" charset="0"/>
              </a:rPr>
            </a:br>
            <a:r>
              <a:rPr lang="id-ID" sz="4000" b="1" dirty="0">
                <a:solidFill>
                  <a:schemeClr val="tx2">
                    <a:lumMod val="75000"/>
                  </a:schemeClr>
                </a:solidFill>
                <a:latin typeface="Aller" panose="02000503030000020004" pitchFamily="2" charset="0"/>
              </a:rPr>
              <a:t>yang punya makna sama.</a:t>
            </a:r>
            <a:br>
              <a:rPr lang="id-ID" sz="2800" b="1" dirty="0">
                <a:solidFill>
                  <a:schemeClr val="tx2">
                    <a:lumMod val="75000"/>
                  </a:schemeClr>
                </a:solidFill>
              </a:rPr>
            </a:br>
            <a:br>
              <a:rPr lang="id-ID" sz="2800" b="1" dirty="0">
                <a:solidFill>
                  <a:schemeClr val="tx2">
                    <a:lumMod val="75000"/>
                  </a:schemeClr>
                </a:solidFill>
              </a:rPr>
            </a:br>
            <a:r>
              <a:rPr lang="id-ID" sz="2400" dirty="0">
                <a:solidFill>
                  <a:schemeClr val="tx2"/>
                </a:solidFill>
              </a:rPr>
              <a:t>Dia sangat gembira sekali. </a:t>
            </a:r>
            <a:r>
              <a:rPr lang="id-ID" sz="2400" dirty="0">
                <a:solidFill>
                  <a:schemeClr val="tx2"/>
                </a:solidFill>
                <a:sym typeface="Wingdings" panose="05000000000000000000" pitchFamily="2" charset="2"/>
              </a:rPr>
              <a:t> </a:t>
            </a:r>
            <a:r>
              <a:rPr lang="id-ID" sz="2400" dirty="0">
                <a:solidFill>
                  <a:schemeClr val="tx2">
                    <a:lumMod val="90000"/>
                  </a:schemeClr>
                </a:solidFill>
                <a:sym typeface="Wingdings" panose="05000000000000000000" pitchFamily="2" charset="2"/>
              </a:rPr>
              <a:t>Dia sangat gembira. </a:t>
            </a:r>
            <a:r>
              <a:rPr lang="id-ID" sz="2400" dirty="0">
                <a:solidFill>
                  <a:schemeClr val="tx2">
                    <a:lumMod val="75000"/>
                  </a:schemeClr>
                </a:solidFill>
                <a:sym typeface="Wingdings" panose="05000000000000000000" pitchFamily="2" charset="2"/>
              </a:rPr>
              <a:t>Dia gembira sekali</a:t>
            </a:r>
            <a:r>
              <a:rPr lang="id-ID" sz="2400" dirty="0">
                <a:solidFill>
                  <a:schemeClr val="tx2">
                    <a:lumMod val="90000"/>
                  </a:schemeClr>
                </a:solidFill>
                <a:sym typeface="Wingdings" panose="05000000000000000000" pitchFamily="2" charset="2"/>
              </a:rPr>
              <a:t>.</a:t>
            </a:r>
            <a:br>
              <a:rPr lang="id-ID" sz="2400" dirty="0">
                <a:solidFill>
                  <a:schemeClr val="tx2">
                    <a:lumMod val="90000"/>
                  </a:schemeClr>
                </a:solidFill>
              </a:rPr>
            </a:br>
            <a:r>
              <a:rPr lang="id-ID" sz="2400" dirty="0">
                <a:solidFill>
                  <a:schemeClr val="tx2"/>
                </a:solidFill>
              </a:rPr>
              <a:t>Jangan hanya bicara saja. </a:t>
            </a:r>
            <a:r>
              <a:rPr lang="id-ID" sz="2400" dirty="0">
                <a:solidFill>
                  <a:schemeClr val="tx2"/>
                </a:solidFill>
                <a:sym typeface="Wingdings" panose="05000000000000000000" pitchFamily="2" charset="2"/>
              </a:rPr>
              <a:t> </a:t>
            </a:r>
            <a:r>
              <a:rPr lang="id-ID" sz="2400" dirty="0">
                <a:solidFill>
                  <a:schemeClr val="tx2">
                    <a:lumMod val="90000"/>
                  </a:schemeClr>
                </a:solidFill>
                <a:sym typeface="Wingdings" panose="05000000000000000000" pitchFamily="2" charset="2"/>
              </a:rPr>
              <a:t>Jangan hanya bicara. </a:t>
            </a:r>
            <a:r>
              <a:rPr lang="id-ID" sz="2400" dirty="0">
                <a:solidFill>
                  <a:schemeClr val="tx2">
                    <a:lumMod val="75000"/>
                  </a:schemeClr>
                </a:solidFill>
                <a:sym typeface="Wingdings" panose="05000000000000000000" pitchFamily="2" charset="2"/>
              </a:rPr>
              <a:t>Jangan bicara saja.</a:t>
            </a:r>
            <a:br>
              <a:rPr lang="id-ID" sz="2400" dirty="0">
                <a:solidFill>
                  <a:schemeClr val="tx2">
                    <a:lumMod val="90000"/>
                  </a:schemeClr>
                </a:solidFill>
              </a:rPr>
            </a:br>
            <a:endParaRPr lang="en-US" sz="2400" dirty="0">
              <a:solidFill>
                <a:schemeClr val="tx2"/>
              </a:solidFill>
            </a:endParaRPr>
          </a:p>
        </p:txBody>
      </p:sp>
    </p:spTree>
    <p:extLst>
      <p:ext uri="{BB962C8B-B14F-4D97-AF65-F5344CB8AC3E}">
        <p14:creationId xmlns:p14="http://schemas.microsoft.com/office/powerpoint/2010/main" val="46423012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69818" y="748145"/>
            <a:ext cx="10363200" cy="5293880"/>
          </a:xfrm>
        </p:spPr>
        <p:txBody>
          <a:bodyPr>
            <a:noAutofit/>
          </a:bodyPr>
          <a:lstStyle/>
          <a:p>
            <a:pPr marL="0" indent="0">
              <a:lnSpc>
                <a:spcPct val="100000"/>
              </a:lnSpc>
              <a:buNone/>
            </a:pPr>
            <a:br>
              <a:rPr lang="id-ID" sz="2400" b="1" dirty="0">
                <a:solidFill>
                  <a:schemeClr val="tx2">
                    <a:lumMod val="75000"/>
                  </a:schemeClr>
                </a:solidFill>
              </a:rPr>
            </a:br>
            <a:br>
              <a:rPr lang="id-ID" sz="2400" b="1" dirty="0">
                <a:solidFill>
                  <a:schemeClr val="tx2">
                    <a:lumMod val="75000"/>
                  </a:schemeClr>
                </a:solidFill>
              </a:rPr>
            </a:br>
            <a:r>
              <a:rPr lang="id-ID" sz="2800" b="1" dirty="0">
                <a:solidFill>
                  <a:schemeClr val="tx2">
                    <a:lumMod val="75000"/>
                  </a:schemeClr>
                </a:solidFill>
              </a:rPr>
              <a:t>Hemat Kalimat</a:t>
            </a:r>
            <a:br>
              <a:rPr lang="id-ID" sz="2800" b="1" dirty="0">
                <a:solidFill>
                  <a:schemeClr val="tx2">
                    <a:lumMod val="75000"/>
                  </a:schemeClr>
                </a:solidFill>
              </a:rPr>
            </a:br>
            <a:r>
              <a:rPr lang="id-ID" dirty="0">
                <a:solidFill>
                  <a:schemeClr val="tx2">
                    <a:lumMod val="90000"/>
                  </a:schemeClr>
                </a:solidFill>
              </a:rPr>
              <a:t>Sering ada pengulangan kalimat dalam paragraf.</a:t>
            </a:r>
            <a:br>
              <a:rPr lang="id-ID" dirty="0">
                <a:solidFill>
                  <a:schemeClr val="tx2">
                    <a:lumMod val="90000"/>
                  </a:schemeClr>
                </a:solidFill>
              </a:rPr>
            </a:br>
            <a:br>
              <a:rPr lang="id-ID" dirty="0">
                <a:solidFill>
                  <a:schemeClr val="tx2">
                    <a:lumMod val="90000"/>
                  </a:schemeClr>
                </a:solidFill>
              </a:rPr>
            </a:br>
            <a:r>
              <a:rPr lang="id-ID" dirty="0">
                <a:solidFill>
                  <a:schemeClr val="tx2"/>
                </a:solidFill>
              </a:rPr>
              <a:t>Ketua Kontributor Gresik untuk PWMU.CO (Kongresmu) Muhammad Harun Roesyiedh mengatakan pentingnya kontributor mengikuti pelatihan jurnalistik secara berkala. Karena hal itu bisa meningkatkan kualitas penulisan. "Penting bagi kontributor mengukuti pelatihan pelatihan jurnalistik secara berkala. Karena hal itu bisa meningkatkan kualitas," ujarnya.</a:t>
            </a:r>
          </a:p>
          <a:p>
            <a:pPr marL="0" indent="0">
              <a:lnSpc>
                <a:spcPct val="100000"/>
              </a:lnSpc>
              <a:buNone/>
            </a:pPr>
            <a:r>
              <a:rPr lang="id-ID" dirty="0">
                <a:solidFill>
                  <a:schemeClr val="tx2">
                    <a:lumMod val="75000"/>
                  </a:schemeClr>
                </a:solidFill>
              </a:rPr>
              <a:t>Ketua Kontributor Gresik untuk PWMU.CO (Kongresmu) Muhammad Harun Roesyiedh mengatakan pentingnya kontributor mengikuti pelatihan jurnalistik secara berkala. “Karena hal itu bisa meningkatkan kualitas," ujarnya.</a:t>
            </a:r>
            <a:endParaRPr lang="en-US" dirty="0">
              <a:solidFill>
                <a:schemeClr val="tx2">
                  <a:lumMod val="75000"/>
                </a:schemeClr>
              </a:solidFill>
            </a:endParaRPr>
          </a:p>
        </p:txBody>
      </p:sp>
    </p:spTree>
    <p:extLst>
      <p:ext uri="{BB962C8B-B14F-4D97-AF65-F5344CB8AC3E}">
        <p14:creationId xmlns:p14="http://schemas.microsoft.com/office/powerpoint/2010/main" val="68351293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997528" y="1126837"/>
            <a:ext cx="10326254" cy="5293880"/>
          </a:xfrm>
        </p:spPr>
        <p:txBody>
          <a:bodyPr>
            <a:noAutofit/>
          </a:bodyPr>
          <a:lstStyle/>
          <a:p>
            <a:pPr marL="0" indent="0">
              <a:lnSpc>
                <a:spcPct val="100000"/>
              </a:lnSpc>
              <a:buNone/>
            </a:pPr>
            <a:r>
              <a:rPr lang="id-ID" sz="2400" b="1" dirty="0">
                <a:solidFill>
                  <a:schemeClr val="tx2">
                    <a:lumMod val="75000"/>
                  </a:schemeClr>
                </a:solidFill>
                <a:latin typeface="Aller" panose="02000503030000020004" pitchFamily="2" charset="0"/>
              </a:rPr>
              <a:t>Kutipan Langsung</a:t>
            </a:r>
            <a:br>
              <a:rPr lang="id-ID" sz="1800" b="1" dirty="0">
                <a:solidFill>
                  <a:schemeClr val="tx2">
                    <a:lumMod val="90000"/>
                  </a:schemeClr>
                </a:solidFill>
              </a:rPr>
            </a:br>
            <a:br>
              <a:rPr lang="id-ID" sz="1800" b="1" dirty="0">
                <a:solidFill>
                  <a:schemeClr val="tx2">
                    <a:lumMod val="90000"/>
                  </a:schemeClr>
                </a:solidFill>
              </a:rPr>
            </a:br>
            <a:r>
              <a:rPr lang="id-ID" sz="1800" b="1" dirty="0">
                <a:solidFill>
                  <a:schemeClr val="tx2"/>
                </a:solidFill>
                <a:latin typeface="Aller" panose="02000503030000020004" pitchFamily="2" charset="0"/>
              </a:rPr>
              <a:t>“</a:t>
            </a:r>
            <a:r>
              <a:rPr lang="id-ID" sz="1800" b="1" dirty="0">
                <a:solidFill>
                  <a:schemeClr val="tx2"/>
                </a:solidFill>
              </a:rPr>
              <a:t>Saatnya kontributor menulis yang enak dibaca dan </a:t>
            </a:r>
            <a:r>
              <a:rPr lang="id-ID" sz="1800" b="1" i="1" dirty="0">
                <a:solidFill>
                  <a:schemeClr val="tx2"/>
                </a:solidFill>
              </a:rPr>
              <a:t>ngangeni</a:t>
            </a:r>
            <a:r>
              <a:rPr lang="id-ID" sz="1800" b="1" dirty="0">
                <a:solidFill>
                  <a:schemeClr val="tx2"/>
                </a:solidFill>
                <a:latin typeface="Aller" panose="02000503030000020004" pitchFamily="2" charset="0"/>
              </a:rPr>
              <a:t>," kata Ichwan Arif, </a:t>
            </a:r>
            <a:r>
              <a:rPr lang="id-ID" sz="1800" b="1" dirty="0">
                <a:solidFill>
                  <a:schemeClr val="tx2"/>
                </a:solidFill>
              </a:rPr>
              <a:t>Ketua Bidang Mutu Kongresmu. </a:t>
            </a:r>
            <a:br>
              <a:rPr lang="id-ID" sz="1800" b="1" dirty="0">
                <a:solidFill>
                  <a:schemeClr val="tx2"/>
                </a:solidFill>
              </a:rPr>
            </a:br>
            <a:br>
              <a:rPr lang="id-ID" sz="1800" b="1" dirty="0">
                <a:solidFill>
                  <a:schemeClr val="tx2"/>
                </a:solidFill>
              </a:rPr>
            </a:br>
            <a:r>
              <a:rPr lang="id-ID" sz="1800" b="1" dirty="0">
                <a:solidFill>
                  <a:schemeClr val="tx2">
                    <a:lumMod val="75000"/>
                  </a:schemeClr>
                </a:solidFill>
                <a:latin typeface="Aller" panose="02000503030000020004" pitchFamily="2" charset="0"/>
              </a:rPr>
              <a:t>“</a:t>
            </a:r>
            <a:r>
              <a:rPr lang="id-ID" sz="1800" b="1" dirty="0">
                <a:solidFill>
                  <a:schemeClr val="tx2">
                    <a:lumMod val="75000"/>
                  </a:schemeClr>
                </a:solidFill>
              </a:rPr>
              <a:t>Saatnya kontributor menulis yang enak dibaca dan </a:t>
            </a:r>
            <a:r>
              <a:rPr lang="id-ID" sz="1800" b="1" i="1" dirty="0">
                <a:solidFill>
                  <a:schemeClr val="tx2">
                    <a:lumMod val="75000"/>
                  </a:schemeClr>
                </a:solidFill>
              </a:rPr>
              <a:t>ngangeni</a:t>
            </a:r>
            <a:r>
              <a:rPr lang="id-ID" sz="1800" b="1" dirty="0">
                <a:solidFill>
                  <a:schemeClr val="tx2">
                    <a:lumMod val="75000"/>
                  </a:schemeClr>
                </a:solidFill>
                <a:latin typeface="Aller" panose="02000503030000020004" pitchFamily="2" charset="0"/>
              </a:rPr>
              <a:t>," kata </a:t>
            </a:r>
            <a:r>
              <a:rPr lang="id-ID" sz="1800" b="1" dirty="0">
                <a:solidFill>
                  <a:schemeClr val="tx2">
                    <a:lumMod val="75000"/>
                  </a:schemeClr>
                </a:solidFill>
              </a:rPr>
              <a:t>Ketua Bidang Mutu Kongresmu </a:t>
            </a:r>
            <a:r>
              <a:rPr lang="id-ID" sz="1800" b="1" dirty="0">
                <a:solidFill>
                  <a:schemeClr val="tx2">
                    <a:lumMod val="75000"/>
                  </a:schemeClr>
                </a:solidFill>
                <a:latin typeface="Aller" panose="02000503030000020004" pitchFamily="2" charset="0"/>
              </a:rPr>
              <a:t>Ichwan Arif. </a:t>
            </a:r>
            <a:br>
              <a:rPr lang="id-ID" sz="1800" b="1" dirty="0">
                <a:solidFill>
                  <a:schemeClr val="tx2">
                    <a:lumMod val="75000"/>
                  </a:schemeClr>
                </a:solidFill>
                <a:latin typeface="Aller" panose="02000503030000020004" pitchFamily="2" charset="0"/>
              </a:rPr>
            </a:br>
            <a:br>
              <a:rPr lang="id-ID" sz="1800" b="1" dirty="0">
                <a:solidFill>
                  <a:schemeClr val="tx2">
                    <a:lumMod val="75000"/>
                  </a:schemeClr>
                </a:solidFill>
                <a:latin typeface="Aller" panose="02000503030000020004" pitchFamily="2" charset="0"/>
              </a:rPr>
            </a:br>
            <a:r>
              <a:rPr lang="id-ID" sz="1800" b="1" dirty="0">
                <a:solidFill>
                  <a:schemeClr val="tx2">
                    <a:lumMod val="90000"/>
                  </a:schemeClr>
                </a:solidFill>
              </a:rPr>
              <a:t>Ketua Bidang Mutu Kongresmu </a:t>
            </a:r>
            <a:r>
              <a:rPr lang="id-ID" sz="1800" b="1" dirty="0">
                <a:solidFill>
                  <a:schemeClr val="tx2">
                    <a:lumMod val="90000"/>
                  </a:schemeClr>
                </a:solidFill>
                <a:latin typeface="Aller" panose="02000503030000020004" pitchFamily="2" charset="0"/>
              </a:rPr>
              <a:t>Ichwan Arif mengatakan,”</a:t>
            </a:r>
            <a:r>
              <a:rPr lang="id-ID" sz="1800" b="1" dirty="0">
                <a:solidFill>
                  <a:schemeClr val="tx2">
                    <a:lumMod val="90000"/>
                  </a:schemeClr>
                </a:solidFill>
              </a:rPr>
              <a:t>Saatnya kontributor menulis yang enak dibaca dan </a:t>
            </a:r>
            <a:r>
              <a:rPr lang="id-ID" sz="1800" b="1" i="1" dirty="0">
                <a:solidFill>
                  <a:schemeClr val="tx2">
                    <a:lumMod val="90000"/>
                  </a:schemeClr>
                </a:solidFill>
              </a:rPr>
              <a:t>ngangeni</a:t>
            </a:r>
            <a:r>
              <a:rPr lang="id-ID" sz="1800" b="1" dirty="0">
                <a:solidFill>
                  <a:schemeClr val="tx2">
                    <a:lumMod val="90000"/>
                  </a:schemeClr>
                </a:solidFill>
                <a:latin typeface="Aller" panose="02000503030000020004" pitchFamily="2" charset="0"/>
              </a:rPr>
              <a:t>.“</a:t>
            </a:r>
            <a:br>
              <a:rPr lang="id-ID" sz="1800" b="1" dirty="0">
                <a:solidFill>
                  <a:schemeClr val="tx2">
                    <a:lumMod val="90000"/>
                  </a:schemeClr>
                </a:solidFill>
                <a:latin typeface="Aller" panose="02000503030000020004" pitchFamily="2" charset="0"/>
              </a:rPr>
            </a:br>
            <a:br>
              <a:rPr lang="id-ID" sz="2400" b="1" dirty="0">
                <a:solidFill>
                  <a:schemeClr val="tx2">
                    <a:lumMod val="75000"/>
                  </a:schemeClr>
                </a:solidFill>
                <a:latin typeface="Aller" panose="02000503030000020004" pitchFamily="2" charset="0"/>
              </a:rPr>
            </a:br>
            <a:r>
              <a:rPr lang="id-ID" sz="2400" b="1" dirty="0">
                <a:solidFill>
                  <a:schemeClr val="tx2">
                    <a:lumMod val="75000"/>
                  </a:schemeClr>
                </a:solidFill>
                <a:latin typeface="Aller" panose="02000503030000020004" pitchFamily="2" charset="0"/>
              </a:rPr>
              <a:t>Kutipan Tak Langsung</a:t>
            </a:r>
            <a:br>
              <a:rPr lang="id-ID" sz="1800" b="1" dirty="0">
                <a:solidFill>
                  <a:schemeClr val="tx2">
                    <a:lumMod val="75000"/>
                  </a:schemeClr>
                </a:solidFill>
                <a:latin typeface="Aller" panose="02000503030000020004" pitchFamily="2" charset="0"/>
              </a:rPr>
            </a:br>
            <a:br>
              <a:rPr lang="id-ID" sz="1800" b="1" dirty="0">
                <a:solidFill>
                  <a:schemeClr val="tx2"/>
                </a:solidFill>
              </a:rPr>
            </a:br>
            <a:r>
              <a:rPr lang="id-ID" sz="1800" b="1" dirty="0">
                <a:solidFill>
                  <a:schemeClr val="tx2"/>
                </a:solidFill>
              </a:rPr>
              <a:t>Ketua Bidang Mutu Kongresmu Ichwan Arif mengatakan saatnya kontributor menulis yang enak dibaca dan </a:t>
            </a:r>
            <a:r>
              <a:rPr lang="id-ID" sz="1800" b="1" i="1" dirty="0">
                <a:solidFill>
                  <a:schemeClr val="tx2"/>
                </a:solidFill>
              </a:rPr>
              <a:t>ngangeni</a:t>
            </a:r>
            <a:r>
              <a:rPr lang="id-ID" sz="1800" b="1" dirty="0">
                <a:solidFill>
                  <a:schemeClr val="tx2"/>
                </a:solidFill>
              </a:rPr>
              <a:t>.</a:t>
            </a:r>
            <a:br>
              <a:rPr lang="id-ID" sz="1800" b="1" dirty="0">
                <a:solidFill>
                  <a:schemeClr val="tx2"/>
                </a:solidFill>
              </a:rPr>
            </a:br>
            <a:br>
              <a:rPr lang="id-ID" sz="1800" b="1" dirty="0">
                <a:solidFill>
                  <a:schemeClr val="tx2"/>
                </a:solidFill>
              </a:rPr>
            </a:br>
            <a:r>
              <a:rPr lang="id-ID" sz="1800" b="1" dirty="0">
                <a:solidFill>
                  <a:schemeClr val="tx2">
                    <a:lumMod val="75000"/>
                  </a:schemeClr>
                </a:solidFill>
              </a:rPr>
              <a:t>Ichwan Arif, Ketua Bidang Mutu Kongresmu, mengatakan saatnya kontributor menulis yang enak dibaca dan </a:t>
            </a:r>
            <a:r>
              <a:rPr lang="id-ID" sz="1800" b="1" i="1" dirty="0">
                <a:solidFill>
                  <a:schemeClr val="tx2">
                    <a:lumMod val="75000"/>
                  </a:schemeClr>
                </a:solidFill>
              </a:rPr>
              <a:t>ngangeni</a:t>
            </a:r>
            <a:r>
              <a:rPr lang="id-ID" sz="1800" b="1" dirty="0">
                <a:solidFill>
                  <a:schemeClr val="tx2">
                    <a:lumMod val="75000"/>
                  </a:schemeClr>
                </a:solidFill>
              </a:rPr>
              <a:t>.</a:t>
            </a:r>
            <a:br>
              <a:rPr lang="id-ID" sz="1800" b="1" dirty="0">
                <a:solidFill>
                  <a:schemeClr val="tx2">
                    <a:lumMod val="90000"/>
                  </a:schemeClr>
                </a:solidFill>
              </a:rPr>
            </a:br>
            <a:br>
              <a:rPr lang="id-ID" sz="1800" b="1" dirty="0">
                <a:solidFill>
                  <a:schemeClr val="tx2">
                    <a:lumMod val="90000"/>
                  </a:schemeClr>
                </a:solidFill>
              </a:rPr>
            </a:br>
            <a:br>
              <a:rPr lang="id-ID" b="1" dirty="0">
                <a:solidFill>
                  <a:schemeClr val="tx2"/>
                </a:solidFill>
              </a:rPr>
            </a:br>
            <a:endParaRPr lang="en-US" dirty="0">
              <a:solidFill>
                <a:schemeClr val="tx2"/>
              </a:solidFill>
            </a:endParaRPr>
          </a:p>
        </p:txBody>
      </p:sp>
      <p:sp>
        <p:nvSpPr>
          <p:cNvPr id="2" name="Rectangle 1"/>
          <p:cNvSpPr/>
          <p:nvPr/>
        </p:nvSpPr>
        <p:spPr>
          <a:xfrm>
            <a:off x="997528" y="418951"/>
            <a:ext cx="10390909" cy="707886"/>
          </a:xfrm>
          <a:prstGeom prst="rect">
            <a:avLst/>
          </a:prstGeom>
        </p:spPr>
        <p:txBody>
          <a:bodyPr wrap="square">
            <a:spAutoFit/>
          </a:bodyPr>
          <a:lstStyle/>
          <a:p>
            <a:r>
              <a:rPr lang="id-ID" sz="2800" b="1" dirty="0">
                <a:solidFill>
                  <a:schemeClr val="tx2">
                    <a:lumMod val="75000"/>
                  </a:schemeClr>
                </a:solidFill>
                <a:latin typeface="Aller" panose="02000503030000020004" pitchFamily="2" charset="0"/>
              </a:rPr>
              <a:t>Menulis Kutipan yang Efisien</a:t>
            </a:r>
            <a:br>
              <a:rPr lang="id-ID" b="1" dirty="0">
                <a:solidFill>
                  <a:schemeClr val="tx2">
                    <a:lumMod val="75000"/>
                  </a:schemeClr>
                </a:solidFill>
              </a:rPr>
            </a:br>
            <a:endParaRPr lang="en-US" sz="1200" dirty="0">
              <a:solidFill>
                <a:schemeClr val="tx2"/>
              </a:solidFill>
            </a:endParaRPr>
          </a:p>
        </p:txBody>
      </p:sp>
    </p:spTree>
    <p:extLst>
      <p:ext uri="{BB962C8B-B14F-4D97-AF65-F5344CB8AC3E}">
        <p14:creationId xmlns:p14="http://schemas.microsoft.com/office/powerpoint/2010/main" val="5952732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AE2729A8-55F2-2B42-B5EF-8CF1CFDF3952}"/>
              </a:ext>
            </a:extLst>
          </p:cNvPr>
          <p:cNvSpPr>
            <a:spLocks noGrp="1"/>
          </p:cNvSpPr>
          <p:nvPr>
            <p:ph type="ctrTitle" idx="4294967295"/>
          </p:nvPr>
        </p:nvSpPr>
        <p:spPr>
          <a:xfrm>
            <a:off x="1006921" y="2385199"/>
            <a:ext cx="10340341" cy="1903456"/>
          </a:xfrm>
        </p:spPr>
        <p:txBody>
          <a:bodyPr>
            <a:normAutofit/>
          </a:bodyPr>
          <a:lstStyle/>
          <a:p>
            <a:pPr algn="ctr"/>
            <a:r>
              <a:rPr lang="id" sz="4000" dirty="0">
                <a:solidFill>
                  <a:schemeClr val="tx2"/>
                </a:solidFill>
                <a:latin typeface="Aller" panose="02000503030000020004" pitchFamily="2" charset="0"/>
              </a:rPr>
              <a:t>Semakin banyak yang kita baca </a:t>
            </a:r>
            <a:br>
              <a:rPr lang="id" sz="4000" dirty="0">
                <a:solidFill>
                  <a:schemeClr val="tx2"/>
                </a:solidFill>
                <a:latin typeface="Aller" panose="02000503030000020004" pitchFamily="2" charset="0"/>
              </a:rPr>
            </a:br>
            <a:r>
              <a:rPr lang="id" sz="4000" dirty="0">
                <a:solidFill>
                  <a:schemeClr val="tx2"/>
                </a:solidFill>
                <a:latin typeface="Aller" panose="02000503030000020004" pitchFamily="2" charset="0"/>
              </a:rPr>
              <a:t>akan semakin kaya warna tulisan kita.</a:t>
            </a:r>
            <a:endParaRPr lang="id-ID" sz="4000" dirty="0">
              <a:solidFill>
                <a:schemeClr val="tx2">
                  <a:lumMod val="90000"/>
                </a:schemeClr>
              </a:solidFill>
              <a:latin typeface="Aller" panose="02000503030000020004" pitchFamily="2" charset="0"/>
            </a:endParaRPr>
          </a:p>
        </p:txBody>
      </p:sp>
      <p:sp>
        <p:nvSpPr>
          <p:cNvPr id="3" name="Subjudul 2">
            <a:extLst>
              <a:ext uri="{FF2B5EF4-FFF2-40B4-BE49-F238E27FC236}">
                <a16:creationId xmlns:a16="http://schemas.microsoft.com/office/drawing/2014/main" id="{FF13FCD8-1200-F646-840A-93CA1072A1B1}"/>
              </a:ext>
            </a:extLst>
          </p:cNvPr>
          <p:cNvSpPr>
            <a:spLocks noGrp="1"/>
          </p:cNvSpPr>
          <p:nvPr>
            <p:ph type="subTitle" idx="4294967295"/>
          </p:nvPr>
        </p:nvSpPr>
        <p:spPr>
          <a:xfrm rot="10800000" flipV="1">
            <a:off x="1006922" y="1032240"/>
            <a:ext cx="10340341" cy="1178787"/>
          </a:xfrm>
        </p:spPr>
        <p:txBody>
          <a:bodyPr>
            <a:noAutofit/>
          </a:bodyPr>
          <a:lstStyle/>
          <a:p>
            <a:pPr marL="0" indent="0" algn="ctr">
              <a:lnSpc>
                <a:spcPct val="100000"/>
              </a:lnSpc>
              <a:buNone/>
            </a:pPr>
            <a:r>
              <a:rPr lang="id" sz="3800" b="1" dirty="0">
                <a:solidFill>
                  <a:schemeClr val="tx2">
                    <a:lumMod val="50000"/>
                  </a:schemeClr>
                </a:solidFill>
                <a:latin typeface="Aller" panose="02000503030000020004" pitchFamily="2" charset="0"/>
              </a:rPr>
              <a:t>Penulis yang baik adalah pembaca yang baik.</a:t>
            </a:r>
            <a:endParaRPr lang="id-ID" sz="3800" b="1" dirty="0">
              <a:solidFill>
                <a:schemeClr val="tx2">
                  <a:lumMod val="50000"/>
                </a:schemeClr>
              </a:solidFill>
              <a:latin typeface="Aller" panose="02000503030000020004" pitchFamily="2" charset="0"/>
            </a:endParaRPr>
          </a:p>
        </p:txBody>
      </p:sp>
      <p:sp>
        <p:nvSpPr>
          <p:cNvPr id="4" name="Judul 1">
            <a:extLst>
              <a:ext uri="{FF2B5EF4-FFF2-40B4-BE49-F238E27FC236}">
                <a16:creationId xmlns:a16="http://schemas.microsoft.com/office/drawing/2014/main" id="{AE2729A8-55F2-2B42-B5EF-8CF1CFDF3952}"/>
              </a:ext>
            </a:extLst>
          </p:cNvPr>
          <p:cNvSpPr txBox="1">
            <a:spLocks/>
          </p:cNvSpPr>
          <p:nvPr/>
        </p:nvSpPr>
        <p:spPr>
          <a:xfrm>
            <a:off x="1271451" y="4192860"/>
            <a:ext cx="9570720" cy="1737361"/>
          </a:xfrm>
          <a:prstGeom prst="rect">
            <a:avLst/>
          </a:prstGeom>
        </p:spPr>
        <p:txBody>
          <a:bodyPr vert="horz" lIns="91440" tIns="45720" rIns="91440" bIns="45720" rtlCol="0" anchor="t">
            <a:normAutofit/>
          </a:bodyPr>
          <a:lst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a:lstStyle>
          <a:p>
            <a:pPr algn="ctr"/>
            <a:r>
              <a:rPr lang="id" sz="4000" b="1" dirty="0">
                <a:solidFill>
                  <a:schemeClr val="tx2">
                    <a:lumMod val="90000"/>
                  </a:schemeClr>
                </a:solidFill>
              </a:rPr>
              <a:t>Jadi, bacaanmu adalah tulisanmu!</a:t>
            </a:r>
            <a:endParaRPr lang="id-ID" sz="4000" b="1" dirty="0">
              <a:solidFill>
                <a:schemeClr val="tx2">
                  <a:lumMod val="90000"/>
                </a:schemeClr>
              </a:solidFill>
              <a:latin typeface="Aller" panose="02000503030000020004" pitchFamily="2" charset="0"/>
            </a:endParaRPr>
          </a:p>
        </p:txBody>
      </p:sp>
    </p:spTree>
    <p:extLst>
      <p:ext uri="{BB962C8B-B14F-4D97-AF65-F5344CB8AC3E}">
        <p14:creationId xmlns:p14="http://schemas.microsoft.com/office/powerpoint/2010/main" val="103914804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6001" y="957157"/>
            <a:ext cx="10400145" cy="895927"/>
          </a:xfrm>
        </p:spPr>
        <p:txBody>
          <a:bodyPr>
            <a:normAutofit/>
          </a:bodyPr>
          <a:lstStyle/>
          <a:p>
            <a:pPr algn="l"/>
            <a:r>
              <a:rPr lang="id-ID" sz="3600" dirty="0">
                <a:solidFill>
                  <a:schemeClr val="tx2">
                    <a:lumMod val="75000"/>
                  </a:schemeClr>
                </a:solidFill>
                <a:latin typeface="Aller" panose="02000503030000020004" pitchFamily="2" charset="0"/>
              </a:rPr>
              <a:t>Menulis paragraf yang efisien</a:t>
            </a:r>
          </a:p>
        </p:txBody>
      </p:sp>
      <p:sp>
        <p:nvSpPr>
          <p:cNvPr id="3" name="Content Placeholder 2"/>
          <p:cNvSpPr>
            <a:spLocks noGrp="1"/>
          </p:cNvSpPr>
          <p:nvPr>
            <p:ph idx="1"/>
          </p:nvPr>
        </p:nvSpPr>
        <p:spPr>
          <a:xfrm>
            <a:off x="969818" y="1727199"/>
            <a:ext cx="10400146" cy="4876926"/>
          </a:xfrm>
        </p:spPr>
        <p:txBody>
          <a:bodyPr>
            <a:noAutofit/>
          </a:bodyPr>
          <a:lstStyle/>
          <a:p>
            <a:pPr marL="514350" indent="-514350">
              <a:lnSpc>
                <a:spcPct val="100000"/>
              </a:lnSpc>
              <a:buFont typeface="+mj-lt"/>
              <a:buAutoNum type="arabicPeriod"/>
            </a:pPr>
            <a:r>
              <a:rPr lang="id-ID" sz="2400" b="1" dirty="0">
                <a:solidFill>
                  <a:schemeClr val="tx2">
                    <a:lumMod val="90000"/>
                  </a:schemeClr>
                </a:solidFill>
                <a:latin typeface="Arial" panose="020B0604020202020204" pitchFamily="34" charset="0"/>
                <a:cs typeface="Arial" panose="020B0604020202020204" pitchFamily="34" charset="0"/>
              </a:rPr>
              <a:t>Jangan panjang-panjang.</a:t>
            </a:r>
          </a:p>
          <a:p>
            <a:pPr marL="514350" indent="-514350">
              <a:lnSpc>
                <a:spcPct val="100000"/>
              </a:lnSpc>
              <a:buFont typeface="+mj-lt"/>
              <a:buAutoNum type="arabicPeriod"/>
            </a:pPr>
            <a:r>
              <a:rPr lang="id-ID" sz="2400" b="1" dirty="0">
                <a:solidFill>
                  <a:schemeClr val="tx2">
                    <a:lumMod val="90000"/>
                  </a:schemeClr>
                </a:solidFill>
                <a:latin typeface="Arial" panose="020B0604020202020204" pitchFamily="34" charset="0"/>
                <a:cs typeface="Arial" panose="020B0604020202020204" pitchFamily="34" charset="0"/>
              </a:rPr>
              <a:t>Jika merupakan hasil wawancara, maka ditulis dengan memadukan kutipan langsung dan tak langsung.</a:t>
            </a:r>
          </a:p>
          <a:p>
            <a:pPr marL="514350" indent="-514350">
              <a:lnSpc>
                <a:spcPct val="100000"/>
              </a:lnSpc>
              <a:buFont typeface="+mj-lt"/>
              <a:buAutoNum type="arabicPeriod"/>
            </a:pPr>
            <a:r>
              <a:rPr lang="id-ID" sz="2400" b="1" dirty="0">
                <a:solidFill>
                  <a:schemeClr val="tx2">
                    <a:lumMod val="90000"/>
                  </a:schemeClr>
                </a:solidFill>
                <a:latin typeface="Arial" panose="020B0604020202020204" pitchFamily="34" charset="0"/>
                <a:cs typeface="Arial" panose="020B0604020202020204" pitchFamily="34" charset="0"/>
              </a:rPr>
              <a:t>Kutipan langsung juga jangan ditulis panjang. Bisa dipecah jadi dua kutipan.</a:t>
            </a:r>
            <a:br>
              <a:rPr lang="id-ID" sz="2400" b="1" dirty="0">
                <a:solidFill>
                  <a:schemeClr val="tx2">
                    <a:lumMod val="90000"/>
                  </a:schemeClr>
                </a:solidFill>
                <a:latin typeface="Arial" panose="020B0604020202020204" pitchFamily="34" charset="0"/>
                <a:cs typeface="Arial" panose="020B0604020202020204" pitchFamily="34" charset="0"/>
              </a:rPr>
            </a:br>
            <a:br>
              <a:rPr lang="id-ID" b="1" dirty="0">
                <a:solidFill>
                  <a:schemeClr val="tx2">
                    <a:lumMod val="75000"/>
                  </a:schemeClr>
                </a:solidFill>
                <a:latin typeface="Arial" panose="020B0604020202020204" pitchFamily="34" charset="0"/>
                <a:cs typeface="Arial" panose="020B0604020202020204" pitchFamily="34" charset="0"/>
              </a:rPr>
            </a:br>
            <a:r>
              <a:rPr lang="id-ID" b="1" dirty="0">
                <a:solidFill>
                  <a:schemeClr val="tx2"/>
                </a:solidFill>
                <a:latin typeface="Arial" panose="020B0604020202020204" pitchFamily="34" charset="0"/>
                <a:cs typeface="Arial" panose="020B0604020202020204" pitchFamily="34" charset="0"/>
              </a:rPr>
              <a:t>Abdul Madjid menyatakan urusan restrukturisasi utang petambak bukan tanggung jawab kilennya. Menurut dia, hak tagih petambak sudah diserahkan pada BPPN sejak 1999. "Keputusan restrukturisasi datang dari pemerintah," ucapnya. "Bukan kewajiban klien kami lagi.“ </a:t>
            </a:r>
            <a:r>
              <a:rPr lang="id-ID" b="1" dirty="0">
                <a:solidFill>
                  <a:schemeClr val="tx2">
                    <a:lumMod val="90000"/>
                  </a:schemeClr>
                </a:solidFill>
                <a:latin typeface="Arial" panose="020B0604020202020204" pitchFamily="34" charset="0"/>
                <a:cs typeface="Arial" panose="020B0604020202020204" pitchFamily="34" charset="0"/>
              </a:rPr>
              <a:t>(Sumber Tempo)</a:t>
            </a:r>
            <a:br>
              <a:rPr lang="id-ID" b="1" dirty="0">
                <a:solidFill>
                  <a:schemeClr val="tx2">
                    <a:lumMod val="90000"/>
                  </a:schemeClr>
                </a:solidFill>
                <a:latin typeface="Arial" panose="020B0604020202020204" pitchFamily="34" charset="0"/>
                <a:cs typeface="Arial" panose="020B0604020202020204" pitchFamily="34" charset="0"/>
              </a:rPr>
            </a:br>
            <a:br>
              <a:rPr lang="id-ID" b="1" dirty="0">
                <a:solidFill>
                  <a:schemeClr val="tx2">
                    <a:lumMod val="75000"/>
                  </a:schemeClr>
                </a:solidFill>
                <a:latin typeface="Arial" panose="020B0604020202020204" pitchFamily="34" charset="0"/>
                <a:cs typeface="Arial" panose="020B0604020202020204" pitchFamily="34" charset="0"/>
              </a:rPr>
            </a:br>
            <a:endParaRPr lang="id-ID" b="1" dirty="0">
              <a:solidFill>
                <a:schemeClr val="tx2">
                  <a:lumMod val="75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2350177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015999" y="628072"/>
            <a:ext cx="10381673" cy="5375563"/>
          </a:xfrm>
        </p:spPr>
        <p:txBody>
          <a:bodyPr>
            <a:noAutofit/>
          </a:bodyPr>
          <a:lstStyle/>
          <a:p>
            <a:pPr marL="0" indent="0">
              <a:lnSpc>
                <a:spcPct val="100000"/>
              </a:lnSpc>
              <a:buNone/>
            </a:pPr>
            <a:r>
              <a:rPr lang="id-ID" sz="2800" b="1" dirty="0">
                <a:solidFill>
                  <a:schemeClr val="tx2">
                    <a:lumMod val="75000"/>
                  </a:schemeClr>
                </a:solidFill>
                <a:latin typeface="Aller" panose="02000503030000020004" pitchFamily="2" charset="0"/>
                <a:cs typeface="Arial" panose="020B0604020202020204" pitchFamily="34" charset="0"/>
              </a:rPr>
              <a:t>Kutipan langsung bisa ditulis tanpa memakai tanda petik.</a:t>
            </a:r>
            <a:br>
              <a:rPr lang="id-ID" sz="2800" b="1" dirty="0">
                <a:solidFill>
                  <a:schemeClr val="tx2">
                    <a:lumMod val="75000"/>
                  </a:schemeClr>
                </a:solidFill>
                <a:latin typeface="Aller" panose="02000503030000020004" pitchFamily="2" charset="0"/>
                <a:cs typeface="Arial" panose="020B0604020202020204" pitchFamily="34" charset="0"/>
              </a:rPr>
            </a:br>
            <a:br>
              <a:rPr lang="id-ID" sz="2800" b="1" dirty="0">
                <a:solidFill>
                  <a:schemeClr val="tx2">
                    <a:lumMod val="75000"/>
                  </a:schemeClr>
                </a:solidFill>
                <a:latin typeface="Aller" panose="02000503030000020004" pitchFamily="2" charset="0"/>
                <a:cs typeface="Arial" panose="020B0604020202020204" pitchFamily="34" charset="0"/>
              </a:rPr>
            </a:br>
            <a:r>
              <a:rPr lang="id-ID" sz="2800" b="1" dirty="0">
                <a:solidFill>
                  <a:schemeClr val="tx2">
                    <a:lumMod val="90000"/>
                  </a:schemeClr>
                </a:solidFill>
                <a:latin typeface="Arial" panose="020B0604020202020204" pitchFamily="34" charset="0"/>
                <a:cs typeface="Arial" panose="020B0604020202020204" pitchFamily="34" charset="0"/>
              </a:rPr>
              <a:t>Rakyat miskin, katanya, jangan dijejali dengan janji-janji saja.</a:t>
            </a:r>
          </a:p>
          <a:p>
            <a:pPr marL="0" indent="0">
              <a:lnSpc>
                <a:spcPct val="100000"/>
              </a:lnSpc>
              <a:buNone/>
            </a:pPr>
            <a:r>
              <a:rPr lang="id-ID" sz="2800" b="1" dirty="0">
                <a:solidFill>
                  <a:schemeClr val="tx2">
                    <a:lumMod val="75000"/>
                  </a:schemeClr>
                </a:solidFill>
                <a:latin typeface="Arial" panose="020B0604020202020204" pitchFamily="34" charset="0"/>
                <a:cs typeface="Arial" panose="020B0604020202020204" pitchFamily="34" charset="0"/>
              </a:rPr>
              <a:t>Kalau ditulis dengan tanda petik: </a:t>
            </a:r>
            <a:br>
              <a:rPr lang="id-ID" sz="2800" b="1" dirty="0">
                <a:solidFill>
                  <a:schemeClr val="tx2">
                    <a:lumMod val="75000"/>
                  </a:schemeClr>
                </a:solidFill>
                <a:latin typeface="Arial" panose="020B0604020202020204" pitchFamily="34" charset="0"/>
                <a:cs typeface="Arial" panose="020B0604020202020204" pitchFamily="34" charset="0"/>
              </a:rPr>
            </a:br>
            <a:r>
              <a:rPr lang="id-ID" sz="2800" b="1" dirty="0">
                <a:solidFill>
                  <a:schemeClr val="tx2">
                    <a:lumMod val="90000"/>
                  </a:schemeClr>
                </a:solidFill>
                <a:latin typeface="Arial" panose="020B0604020202020204" pitchFamily="34" charset="0"/>
                <a:cs typeface="Arial" panose="020B0604020202020204" pitchFamily="34" charset="0"/>
              </a:rPr>
              <a:t>"Rakyat miskin jangan dijejali dengan janji-janji saja," katanya.</a:t>
            </a:r>
            <a:br>
              <a:rPr lang="id-ID" sz="2800" b="1" dirty="0">
                <a:solidFill>
                  <a:schemeClr val="tx2">
                    <a:lumMod val="90000"/>
                  </a:schemeClr>
                </a:solidFill>
                <a:latin typeface="Arial" panose="020B0604020202020204" pitchFamily="34" charset="0"/>
                <a:cs typeface="Arial" panose="020B0604020202020204" pitchFamily="34" charset="0"/>
              </a:rPr>
            </a:br>
            <a:br>
              <a:rPr lang="id-ID" sz="2800" b="1" dirty="0">
                <a:solidFill>
                  <a:schemeClr val="tx2">
                    <a:lumMod val="90000"/>
                  </a:schemeClr>
                </a:solidFill>
                <a:latin typeface="Arial" panose="020B0604020202020204" pitchFamily="34" charset="0"/>
                <a:cs typeface="Arial" panose="020B0604020202020204" pitchFamily="34" charset="0"/>
              </a:rPr>
            </a:br>
            <a:r>
              <a:rPr lang="id-ID" sz="2800" b="1" dirty="0">
                <a:solidFill>
                  <a:schemeClr val="tx2">
                    <a:lumMod val="90000"/>
                  </a:schemeClr>
                </a:solidFill>
                <a:latin typeface="Arial" panose="020B0604020202020204" pitchFamily="34" charset="0"/>
                <a:cs typeface="Arial" panose="020B0604020202020204" pitchFamily="34" charset="0"/>
              </a:rPr>
              <a:t>Penggunaan: kata, ujar, ungkap, jelas, urai, papar, tutur, pesan, tanya, jawab, sanggah, klaim, bantah, ajak, komentar, aku, bujuk, rayu, dan sebagainya </a:t>
            </a:r>
            <a:r>
              <a:rPr lang="id-ID" sz="2800" b="1" dirty="0">
                <a:solidFill>
                  <a:schemeClr val="tx2">
                    <a:lumMod val="75000"/>
                  </a:schemeClr>
                </a:solidFill>
                <a:latin typeface="Arial" panose="020B0604020202020204" pitchFamily="34" charset="0"/>
                <a:cs typeface="Arial" panose="020B0604020202020204" pitchFamily="34" charset="0"/>
              </a:rPr>
              <a:t>menyesuaikan konteks dan rasa bahasa.</a:t>
            </a:r>
            <a:r>
              <a:rPr lang="id-ID" sz="2800" b="1" dirty="0">
                <a:solidFill>
                  <a:schemeClr val="tx2">
                    <a:lumMod val="90000"/>
                  </a:schemeClr>
                </a:solidFill>
                <a:latin typeface="Arial" panose="020B0604020202020204" pitchFamily="34" charset="0"/>
                <a:cs typeface="Arial" panose="020B0604020202020204" pitchFamily="34" charset="0"/>
              </a:rPr>
              <a:t> </a:t>
            </a:r>
            <a:br>
              <a:rPr lang="id-ID" sz="2800" b="1" dirty="0">
                <a:solidFill>
                  <a:schemeClr val="tx2"/>
                </a:solidFill>
                <a:latin typeface="Arial" panose="020B0604020202020204" pitchFamily="34" charset="0"/>
                <a:cs typeface="Arial" panose="020B0604020202020204" pitchFamily="34" charset="0"/>
              </a:rPr>
            </a:br>
            <a:br>
              <a:rPr lang="id-ID" sz="2800" b="1" dirty="0">
                <a:solidFill>
                  <a:schemeClr val="tx2">
                    <a:lumMod val="75000"/>
                  </a:schemeClr>
                </a:solidFill>
                <a:latin typeface="Aller" panose="02000503030000020004" pitchFamily="2" charset="0"/>
                <a:cs typeface="Arial" panose="020B0604020202020204" pitchFamily="34" charset="0"/>
              </a:rPr>
            </a:br>
            <a:endParaRPr lang="id-ID" sz="2800" b="1" dirty="0">
              <a:solidFill>
                <a:schemeClr val="tx2">
                  <a:lumMod val="75000"/>
                </a:schemeClr>
              </a:solidFill>
              <a:latin typeface="Aller" panose="02000503030000020004" pitchFamily="2" charset="0"/>
              <a:cs typeface="Arial" panose="020B0604020202020204" pitchFamily="34" charset="0"/>
            </a:endParaRPr>
          </a:p>
        </p:txBody>
      </p:sp>
    </p:spTree>
    <p:extLst>
      <p:ext uri="{BB962C8B-B14F-4D97-AF65-F5344CB8AC3E}">
        <p14:creationId xmlns:p14="http://schemas.microsoft.com/office/powerpoint/2010/main" val="8054776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Judul 1">
            <a:extLst>
              <a:ext uri="{FF2B5EF4-FFF2-40B4-BE49-F238E27FC236}">
                <a16:creationId xmlns:a16="http://schemas.microsoft.com/office/drawing/2014/main" id="{AE2729A8-55F2-2B42-B5EF-8CF1CFDF3952}"/>
              </a:ext>
            </a:extLst>
          </p:cNvPr>
          <p:cNvSpPr>
            <a:spLocks noGrp="1"/>
          </p:cNvSpPr>
          <p:nvPr>
            <p:ph type="ctrTitle" idx="4294967295"/>
          </p:nvPr>
        </p:nvSpPr>
        <p:spPr>
          <a:xfrm>
            <a:off x="1006922" y="2211027"/>
            <a:ext cx="10340341" cy="1903456"/>
          </a:xfrm>
        </p:spPr>
        <p:txBody>
          <a:bodyPr>
            <a:normAutofit/>
          </a:bodyPr>
          <a:lstStyle/>
          <a:p>
            <a:pPr algn="ctr"/>
            <a:r>
              <a:rPr lang="id" sz="4800" dirty="0">
                <a:solidFill>
                  <a:schemeClr val="tx2"/>
                </a:solidFill>
                <a:latin typeface="Aller" panose="02000503030000020004" pitchFamily="2" charset="0"/>
              </a:rPr>
              <a:t>Apa yang kita baca akan tersimpan dalam alam bawah sadar.</a:t>
            </a:r>
            <a:br>
              <a:rPr lang="id" sz="4800" dirty="0">
                <a:solidFill>
                  <a:schemeClr val="tx2"/>
                </a:solidFill>
              </a:rPr>
            </a:br>
            <a:endParaRPr lang="id-ID" sz="2800" dirty="0">
              <a:solidFill>
                <a:schemeClr val="tx2">
                  <a:lumMod val="90000"/>
                </a:schemeClr>
              </a:solidFill>
              <a:latin typeface="Aller" panose="02000503030000020004" pitchFamily="2" charset="0"/>
            </a:endParaRPr>
          </a:p>
        </p:txBody>
      </p:sp>
      <p:sp>
        <p:nvSpPr>
          <p:cNvPr id="3" name="Subjudul 2">
            <a:extLst>
              <a:ext uri="{FF2B5EF4-FFF2-40B4-BE49-F238E27FC236}">
                <a16:creationId xmlns:a16="http://schemas.microsoft.com/office/drawing/2014/main" id="{FF13FCD8-1200-F646-840A-93CA1072A1B1}"/>
              </a:ext>
            </a:extLst>
          </p:cNvPr>
          <p:cNvSpPr>
            <a:spLocks noGrp="1"/>
          </p:cNvSpPr>
          <p:nvPr>
            <p:ph type="subTitle" idx="4294967295"/>
          </p:nvPr>
        </p:nvSpPr>
        <p:spPr>
          <a:xfrm rot="10800000" flipV="1">
            <a:off x="1006922" y="1032240"/>
            <a:ext cx="10340341" cy="1178787"/>
          </a:xfrm>
        </p:spPr>
        <p:txBody>
          <a:bodyPr>
            <a:noAutofit/>
          </a:bodyPr>
          <a:lstStyle/>
          <a:p>
            <a:pPr marL="0" indent="0" algn="ctr">
              <a:lnSpc>
                <a:spcPct val="100000"/>
              </a:lnSpc>
              <a:buNone/>
            </a:pPr>
            <a:r>
              <a:rPr lang="id" sz="4000" b="1" dirty="0">
                <a:solidFill>
                  <a:schemeClr val="tx2">
                    <a:lumMod val="50000"/>
                  </a:schemeClr>
                </a:solidFill>
                <a:latin typeface="Aller" panose="02000503030000020004" pitchFamily="2" charset="0"/>
              </a:rPr>
              <a:t>Untuk menjadi penulis jadilah pembaca!</a:t>
            </a:r>
            <a:endParaRPr lang="id-ID" sz="4000" b="1" dirty="0">
              <a:solidFill>
                <a:schemeClr val="tx2">
                  <a:lumMod val="50000"/>
                </a:schemeClr>
              </a:solidFill>
              <a:latin typeface="Aller" panose="02000503030000020004" pitchFamily="2" charset="0"/>
            </a:endParaRPr>
          </a:p>
        </p:txBody>
      </p:sp>
      <p:sp>
        <p:nvSpPr>
          <p:cNvPr id="4" name="Judul 1">
            <a:extLst>
              <a:ext uri="{FF2B5EF4-FFF2-40B4-BE49-F238E27FC236}">
                <a16:creationId xmlns:a16="http://schemas.microsoft.com/office/drawing/2014/main" id="{AE2729A8-55F2-2B42-B5EF-8CF1CFDF3952}"/>
              </a:ext>
            </a:extLst>
          </p:cNvPr>
          <p:cNvSpPr txBox="1">
            <a:spLocks/>
          </p:cNvSpPr>
          <p:nvPr/>
        </p:nvSpPr>
        <p:spPr>
          <a:xfrm>
            <a:off x="1271451" y="4192860"/>
            <a:ext cx="9570720" cy="1737361"/>
          </a:xfrm>
          <a:prstGeom prst="rect">
            <a:avLst/>
          </a:prstGeom>
        </p:spPr>
        <p:txBody>
          <a:bodyPr vert="horz" lIns="91440" tIns="45720" rIns="91440" bIns="45720" rtlCol="0" anchor="t">
            <a:normAutofit/>
          </a:bodyPr>
          <a:lstStyle>
            <a:lvl1pPr algn="r" defTabSz="914400" rtl="0" eaLnBrk="1" latinLnBrk="0" hangingPunct="1">
              <a:lnSpc>
                <a:spcPct val="90000"/>
              </a:lnSpc>
              <a:spcBef>
                <a:spcPct val="0"/>
              </a:spcBef>
              <a:buNone/>
              <a:defRPr sz="3400" b="0" i="0" kern="1200" cap="none">
                <a:solidFill>
                  <a:schemeClr val="tx1"/>
                </a:solidFill>
                <a:effectLst/>
                <a:latin typeface="+mj-lt"/>
                <a:ea typeface="+mj-ea"/>
                <a:cs typeface="+mj-cs"/>
              </a:defRPr>
            </a:lvl1pPr>
          </a:lstStyle>
          <a:p>
            <a:pPr algn="ctr"/>
            <a:r>
              <a:rPr lang="id" sz="3600" dirty="0">
                <a:solidFill>
                  <a:schemeClr val="tx2">
                    <a:lumMod val="90000"/>
                  </a:schemeClr>
                </a:solidFill>
              </a:rPr>
              <a:t>Maka saat kita memulai praktik menulis, </a:t>
            </a:r>
          </a:p>
          <a:p>
            <a:pPr algn="ctr"/>
            <a:r>
              <a:rPr lang="id" sz="3600" dirty="0">
                <a:solidFill>
                  <a:schemeClr val="tx2">
                    <a:lumMod val="90000"/>
                  </a:schemeClr>
                </a:solidFill>
              </a:rPr>
              <a:t>apa yang ada dalam alam bawah sadar itu </a:t>
            </a:r>
          </a:p>
          <a:p>
            <a:pPr algn="ctr"/>
            <a:r>
              <a:rPr lang="id" sz="3600" dirty="0">
                <a:solidFill>
                  <a:schemeClr val="tx2">
                    <a:lumMod val="90000"/>
                  </a:schemeClr>
                </a:solidFill>
              </a:rPr>
              <a:t>akan memengaruhi tulisan kita.</a:t>
            </a:r>
            <a:endParaRPr lang="id-ID" sz="3600" dirty="0">
              <a:solidFill>
                <a:schemeClr val="tx2">
                  <a:lumMod val="90000"/>
                </a:schemeClr>
              </a:solidFill>
              <a:latin typeface="Aller" panose="02000503030000020004" pitchFamily="2" charset="0"/>
            </a:endParaRPr>
          </a:p>
        </p:txBody>
      </p:sp>
    </p:spTree>
    <p:extLst>
      <p:ext uri="{BB962C8B-B14F-4D97-AF65-F5344CB8AC3E}">
        <p14:creationId xmlns:p14="http://schemas.microsoft.com/office/powerpoint/2010/main" val="315621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judul 2">
            <a:extLst>
              <a:ext uri="{FF2B5EF4-FFF2-40B4-BE49-F238E27FC236}">
                <a16:creationId xmlns:a16="http://schemas.microsoft.com/office/drawing/2014/main" id="{FF13FCD8-1200-F646-840A-93CA1072A1B1}"/>
              </a:ext>
            </a:extLst>
          </p:cNvPr>
          <p:cNvSpPr>
            <a:spLocks noGrp="1"/>
          </p:cNvSpPr>
          <p:nvPr>
            <p:ph type="subTitle" idx="4294967295"/>
          </p:nvPr>
        </p:nvSpPr>
        <p:spPr>
          <a:xfrm rot="10800000" flipV="1">
            <a:off x="1036319" y="2002971"/>
            <a:ext cx="10363198" cy="2168434"/>
          </a:xfrm>
        </p:spPr>
        <p:txBody>
          <a:bodyPr>
            <a:noAutofit/>
          </a:bodyPr>
          <a:lstStyle/>
          <a:p>
            <a:pPr marL="0" indent="0" algn="ctr">
              <a:lnSpc>
                <a:spcPct val="100000"/>
              </a:lnSpc>
              <a:buNone/>
            </a:pPr>
            <a:r>
              <a:rPr lang="id" sz="9600" dirty="0">
                <a:solidFill>
                  <a:schemeClr val="tx2">
                    <a:lumMod val="75000"/>
                  </a:schemeClr>
                </a:solidFill>
                <a:latin typeface="Aller Display" panose="02000503000000020003" pitchFamily="2" charset="0"/>
              </a:rPr>
              <a:t>PAMFAL</a:t>
            </a:r>
            <a:r>
              <a:rPr lang="id" sz="4400" dirty="0">
                <a:solidFill>
                  <a:schemeClr val="tx2">
                    <a:lumMod val="75000"/>
                  </a:schemeClr>
                </a:solidFill>
              </a:rPr>
              <a:t> </a:t>
            </a:r>
            <a:br>
              <a:rPr lang="id" sz="4400" dirty="0">
                <a:solidFill>
                  <a:schemeClr val="tx2">
                    <a:lumMod val="75000"/>
                  </a:schemeClr>
                </a:solidFill>
              </a:rPr>
            </a:br>
            <a:r>
              <a:rPr lang="id" sz="4400" dirty="0">
                <a:solidFill>
                  <a:schemeClr val="tx2"/>
                </a:solidFill>
                <a:latin typeface="Aller" panose="02000503030000020004" pitchFamily="2" charset="0"/>
              </a:rPr>
              <a:t>Unsur dasar penulisan berita</a:t>
            </a:r>
            <a:endParaRPr lang="id" sz="4400" dirty="0">
              <a:solidFill>
                <a:schemeClr val="tx2">
                  <a:lumMod val="50000"/>
                </a:schemeClr>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5359668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4294967295"/>
          </p:nvPr>
        </p:nvSpPr>
        <p:spPr>
          <a:xfrm>
            <a:off x="1006764" y="531813"/>
            <a:ext cx="10400145" cy="5084762"/>
          </a:xfrm>
        </p:spPr>
        <p:txBody>
          <a:bodyPr>
            <a:noAutofit/>
          </a:bodyPr>
          <a:lstStyle/>
          <a:p>
            <a:pPr marL="0" indent="0">
              <a:lnSpc>
                <a:spcPct val="100000"/>
              </a:lnSpc>
              <a:buNone/>
            </a:pPr>
            <a:br>
              <a:rPr lang="id-ID" sz="2400" b="1" dirty="0">
                <a:solidFill>
                  <a:schemeClr val="tx2">
                    <a:lumMod val="75000"/>
                  </a:schemeClr>
                </a:solidFill>
              </a:rPr>
            </a:br>
            <a:r>
              <a:rPr lang="id-ID" sz="2300" b="1" dirty="0">
                <a:solidFill>
                  <a:schemeClr val="tx2">
                    <a:lumMod val="75000"/>
                  </a:schemeClr>
                </a:solidFill>
                <a:latin typeface="Arial" panose="020B0604020202020204" pitchFamily="34" charset="0"/>
                <a:cs typeface="Arial" panose="020B0604020202020204" pitchFamily="34" charset="0"/>
              </a:rPr>
              <a:t>Penting</a:t>
            </a:r>
            <a:r>
              <a:rPr lang="en-US" sz="2300" b="1" dirty="0">
                <a:latin typeface="Arial" panose="020B0604020202020204" pitchFamily="34" charset="0"/>
                <a:cs typeface="Arial" panose="020B0604020202020204" pitchFamily="34" charset="0"/>
              </a:rPr>
              <a:t> </a:t>
            </a:r>
            <a:r>
              <a:rPr lang="id-ID" sz="2300" dirty="0">
                <a:latin typeface="Arial" panose="020B0604020202020204" pitchFamily="34" charset="0"/>
                <a:cs typeface="Arial" panose="020B0604020202020204" pitchFamily="34" charset="0"/>
              </a:rPr>
              <a:t>–</a:t>
            </a:r>
            <a:r>
              <a:rPr lang="en-US" sz="2300" dirty="0">
                <a:latin typeface="Arial" panose="020B0604020202020204" pitchFamily="34" charset="0"/>
                <a:cs typeface="Arial" panose="020B0604020202020204" pitchFamily="34" charset="0"/>
              </a:rPr>
              <a:t> </a:t>
            </a:r>
            <a:r>
              <a:rPr lang="id-ID" sz="2300" dirty="0">
                <a:solidFill>
                  <a:schemeClr val="tx2"/>
                </a:solidFill>
                <a:latin typeface="Arial" panose="020B0604020202020204" pitchFamily="34" charset="0"/>
                <a:cs typeface="Arial" panose="020B0604020202020204" pitchFamily="34" charset="0"/>
              </a:rPr>
              <a:t>Penting bagi media</a:t>
            </a:r>
            <a:r>
              <a:rPr lang="id-ID" sz="2300" i="1" dirty="0">
                <a:solidFill>
                  <a:schemeClr val="tx2"/>
                </a:solidFill>
                <a:latin typeface="Arial" panose="020B0604020202020204" pitchFamily="34" charset="0"/>
                <a:cs typeface="Arial" panose="020B0604020202020204" pitchFamily="34" charset="0"/>
              </a:rPr>
              <a:t>, </a:t>
            </a:r>
            <a:r>
              <a:rPr lang="id-ID" sz="2300" dirty="0">
                <a:solidFill>
                  <a:schemeClr val="tx2"/>
                </a:solidFill>
                <a:latin typeface="Arial" panose="020B0604020202020204" pitchFamily="34" charset="0"/>
                <a:cs typeface="Arial" panose="020B0604020202020204" pitchFamily="34" charset="0"/>
              </a:rPr>
              <a:t>pembaca atau warganet (</a:t>
            </a:r>
            <a:r>
              <a:rPr lang="id-ID" sz="2300" i="1" dirty="0">
                <a:solidFill>
                  <a:schemeClr val="tx2"/>
                </a:solidFill>
                <a:latin typeface="Arial" panose="020B0604020202020204" pitchFamily="34" charset="0"/>
                <a:cs typeface="Arial" panose="020B0604020202020204" pitchFamily="34" charset="0"/>
              </a:rPr>
              <a:t>netizen</a:t>
            </a:r>
            <a:r>
              <a:rPr lang="id-ID" sz="2300" dirty="0">
                <a:solidFill>
                  <a:schemeClr val="tx2"/>
                </a:solidFill>
                <a:latin typeface="Arial" panose="020B0604020202020204" pitchFamily="34" charset="0"/>
                <a:cs typeface="Arial" panose="020B0604020202020204" pitchFamily="34" charset="0"/>
              </a:rPr>
              <a:t>), dan masyarakat luas.</a:t>
            </a:r>
            <a:br>
              <a:rPr lang="id-ID" sz="2300" dirty="0">
                <a:solidFill>
                  <a:schemeClr val="tx2"/>
                </a:solidFill>
                <a:latin typeface="Arial" panose="020B0604020202020204" pitchFamily="34" charset="0"/>
                <a:cs typeface="Arial" panose="020B0604020202020204" pitchFamily="34" charset="0"/>
              </a:rPr>
            </a:br>
            <a:br>
              <a:rPr lang="id-ID" sz="2300" dirty="0">
                <a:solidFill>
                  <a:schemeClr val="tx2"/>
                </a:solidFill>
                <a:latin typeface="Arial" panose="020B0604020202020204" pitchFamily="34" charset="0"/>
                <a:cs typeface="Arial" panose="020B0604020202020204" pitchFamily="34" charset="0"/>
              </a:rPr>
            </a:br>
            <a:r>
              <a:rPr lang="id-ID" sz="2300" b="1" dirty="0">
                <a:solidFill>
                  <a:schemeClr val="tx2">
                    <a:lumMod val="75000"/>
                  </a:schemeClr>
                </a:solidFill>
                <a:latin typeface="Arial" panose="020B0604020202020204" pitchFamily="34" charset="0"/>
                <a:cs typeface="Arial" panose="020B0604020202020204" pitchFamily="34" charset="0"/>
              </a:rPr>
              <a:t>Aktual</a:t>
            </a:r>
            <a:r>
              <a:rPr lang="en-US" sz="2300" b="1" dirty="0">
                <a:latin typeface="Arial" panose="020B0604020202020204" pitchFamily="34" charset="0"/>
                <a:cs typeface="Arial" panose="020B0604020202020204" pitchFamily="34" charset="0"/>
              </a:rPr>
              <a:t> </a:t>
            </a:r>
            <a:r>
              <a:rPr lang="id-ID" sz="2300" dirty="0">
                <a:latin typeface="Arial" panose="020B0604020202020204" pitchFamily="34" charset="0"/>
                <a:cs typeface="Arial" panose="020B0604020202020204" pitchFamily="34" charset="0"/>
              </a:rPr>
              <a:t>–</a:t>
            </a:r>
            <a:r>
              <a:rPr lang="en-US" sz="2300" dirty="0">
                <a:latin typeface="Arial" panose="020B0604020202020204" pitchFamily="34" charset="0"/>
                <a:cs typeface="Arial" panose="020B0604020202020204" pitchFamily="34" charset="0"/>
              </a:rPr>
              <a:t> </a:t>
            </a:r>
            <a:r>
              <a:rPr lang="id-ID" sz="2300" dirty="0">
                <a:solidFill>
                  <a:schemeClr val="tx2"/>
                </a:solidFill>
                <a:latin typeface="Arial" panose="020B0604020202020204" pitchFamily="34" charset="0"/>
                <a:cs typeface="Arial" panose="020B0604020202020204" pitchFamily="34" charset="0"/>
              </a:rPr>
              <a:t>Berisi peristiwa terkini, hangat, jadi pembicara. Jadi </a:t>
            </a:r>
            <a:r>
              <a:rPr lang="id-ID" sz="2300" i="1" dirty="0">
                <a:solidFill>
                  <a:schemeClr val="tx2"/>
                </a:solidFill>
                <a:latin typeface="Arial" panose="020B0604020202020204" pitchFamily="34" charset="0"/>
                <a:cs typeface="Arial" panose="020B0604020202020204" pitchFamily="34" charset="0"/>
              </a:rPr>
              <a:t>trending topic</a:t>
            </a:r>
            <a:r>
              <a:rPr lang="id-ID" sz="2300" dirty="0">
                <a:solidFill>
                  <a:schemeClr val="tx2"/>
                </a:solidFill>
                <a:latin typeface="Arial" panose="020B0604020202020204" pitchFamily="34" charset="0"/>
                <a:cs typeface="Arial" panose="020B0604020202020204" pitchFamily="34" charset="0"/>
              </a:rPr>
              <a:t>.</a:t>
            </a:r>
            <a:br>
              <a:rPr lang="id-ID" sz="2300" dirty="0">
                <a:solidFill>
                  <a:schemeClr val="tx2"/>
                </a:solidFill>
                <a:latin typeface="Arial" panose="020B0604020202020204" pitchFamily="34" charset="0"/>
                <a:cs typeface="Arial" panose="020B0604020202020204" pitchFamily="34" charset="0"/>
              </a:rPr>
            </a:br>
            <a:br>
              <a:rPr lang="id-ID" sz="2300" b="1" dirty="0">
                <a:solidFill>
                  <a:schemeClr val="tx2">
                    <a:lumMod val="75000"/>
                  </a:schemeClr>
                </a:solidFill>
                <a:latin typeface="Arial" panose="020B0604020202020204" pitchFamily="34" charset="0"/>
                <a:cs typeface="Arial" panose="020B0604020202020204" pitchFamily="34" charset="0"/>
              </a:rPr>
            </a:br>
            <a:r>
              <a:rPr lang="id-ID" sz="2300" b="1" dirty="0">
                <a:solidFill>
                  <a:schemeClr val="tx2">
                    <a:lumMod val="75000"/>
                  </a:schemeClr>
                </a:solidFill>
                <a:latin typeface="Arial" panose="020B0604020202020204" pitchFamily="34" charset="0"/>
                <a:cs typeface="Arial" panose="020B0604020202020204" pitchFamily="34" charset="0"/>
              </a:rPr>
              <a:t>Menarik </a:t>
            </a:r>
            <a:r>
              <a:rPr lang="id-ID" sz="2300" dirty="0">
                <a:latin typeface="Arial" panose="020B0604020202020204" pitchFamily="34" charset="0"/>
                <a:cs typeface="Arial" panose="020B0604020202020204" pitchFamily="34" charset="0"/>
              </a:rPr>
              <a:t>– </a:t>
            </a:r>
            <a:r>
              <a:rPr lang="id-ID" sz="2300" dirty="0">
                <a:solidFill>
                  <a:schemeClr val="tx2"/>
                </a:solidFill>
                <a:latin typeface="Arial" panose="020B0604020202020204" pitchFamily="34" charset="0"/>
                <a:cs typeface="Arial" panose="020B0604020202020204" pitchFamily="34" charset="0"/>
              </a:rPr>
              <a:t>Bisa karena asas kedekatan, keterkenalan, </a:t>
            </a:r>
            <a:r>
              <a:rPr lang="id-ID" sz="2300" i="1" dirty="0">
                <a:solidFill>
                  <a:schemeClr val="tx2"/>
                </a:solidFill>
                <a:latin typeface="Arial" panose="020B0604020202020204" pitchFamily="34" charset="0"/>
                <a:cs typeface="Arial" panose="020B0604020202020204" pitchFamily="34" charset="0"/>
              </a:rPr>
              <a:t>human interset</a:t>
            </a:r>
            <a:r>
              <a:rPr lang="id-ID" sz="2300" dirty="0">
                <a:solidFill>
                  <a:schemeClr val="tx2"/>
                </a:solidFill>
                <a:latin typeface="Arial" panose="020B0604020202020204" pitchFamily="34" charset="0"/>
                <a:cs typeface="Arial" panose="020B0604020202020204" pitchFamily="34" charset="0"/>
              </a:rPr>
              <a:t>, atau punya </a:t>
            </a:r>
            <a:r>
              <a:rPr lang="id-ID" sz="2300" i="1" dirty="0">
                <a:solidFill>
                  <a:schemeClr val="tx2"/>
                </a:solidFill>
                <a:latin typeface="Arial" panose="020B0604020202020204" pitchFamily="34" charset="0"/>
                <a:cs typeface="Arial" panose="020B0604020202020204" pitchFamily="34" charset="0"/>
              </a:rPr>
              <a:t>magnitude </a:t>
            </a:r>
            <a:r>
              <a:rPr lang="id-ID" sz="2300" dirty="0">
                <a:solidFill>
                  <a:schemeClr val="tx2"/>
                </a:solidFill>
                <a:latin typeface="Arial" panose="020B0604020202020204" pitchFamily="34" charset="0"/>
                <a:cs typeface="Arial" panose="020B0604020202020204" pitchFamily="34" charset="0"/>
              </a:rPr>
              <a:t>(daya tarik).  </a:t>
            </a:r>
            <a:br>
              <a:rPr lang="id-ID" sz="2300" dirty="0">
                <a:solidFill>
                  <a:schemeClr val="tx2"/>
                </a:solidFill>
                <a:latin typeface="Arial" panose="020B0604020202020204" pitchFamily="34" charset="0"/>
                <a:cs typeface="Arial" panose="020B0604020202020204" pitchFamily="34" charset="0"/>
              </a:rPr>
            </a:br>
            <a:br>
              <a:rPr lang="id-ID" sz="2300" dirty="0">
                <a:latin typeface="Arial" panose="020B0604020202020204" pitchFamily="34" charset="0"/>
                <a:cs typeface="Arial" panose="020B0604020202020204" pitchFamily="34" charset="0"/>
              </a:rPr>
            </a:br>
            <a:r>
              <a:rPr lang="id-ID" sz="2300" b="1" dirty="0">
                <a:solidFill>
                  <a:schemeClr val="tx2">
                    <a:lumMod val="75000"/>
                  </a:schemeClr>
                </a:solidFill>
                <a:latin typeface="Arial" panose="020B0604020202020204" pitchFamily="34" charset="0"/>
                <a:cs typeface="Arial" panose="020B0604020202020204" pitchFamily="34" charset="0"/>
              </a:rPr>
              <a:t>Faktual</a:t>
            </a:r>
            <a:r>
              <a:rPr lang="id-ID" sz="2300" dirty="0">
                <a:latin typeface="Arial" panose="020B0604020202020204" pitchFamily="34" charset="0"/>
                <a:cs typeface="Arial" panose="020B0604020202020204" pitchFamily="34" charset="0"/>
              </a:rPr>
              <a:t> - </a:t>
            </a:r>
            <a:r>
              <a:rPr lang="id-ID" sz="2300" dirty="0">
                <a:solidFill>
                  <a:schemeClr val="tx2"/>
                </a:solidFill>
                <a:latin typeface="Arial" panose="020B0604020202020204" pitchFamily="34" charset="0"/>
                <a:cs typeface="Arial" panose="020B0604020202020204" pitchFamily="34" charset="0"/>
              </a:rPr>
              <a:t>Berita berisi fakta, bukan fiksi. Terdiri dari data yang dikonfirmasi dengan wawancara. Disajikan dalam kutipan langsung dan tak langsung. Jadi, tidak disampaikan sebagai deskripsi semata.</a:t>
            </a:r>
            <a:br>
              <a:rPr lang="id-ID" sz="2300" dirty="0">
                <a:solidFill>
                  <a:schemeClr val="tx2"/>
                </a:solidFill>
                <a:latin typeface="Arial" panose="020B0604020202020204" pitchFamily="34" charset="0"/>
                <a:cs typeface="Arial" panose="020B0604020202020204" pitchFamily="34" charset="0"/>
              </a:rPr>
            </a:br>
            <a:br>
              <a:rPr lang="id-ID" sz="2300" dirty="0">
                <a:latin typeface="Arial" panose="020B0604020202020204" pitchFamily="34" charset="0"/>
                <a:cs typeface="Arial" panose="020B0604020202020204" pitchFamily="34" charset="0"/>
              </a:rPr>
            </a:br>
            <a:r>
              <a:rPr lang="id-ID" sz="2300" dirty="0">
                <a:solidFill>
                  <a:schemeClr val="tx2"/>
                </a:solidFill>
                <a:latin typeface="Arial" panose="020B0604020202020204" pitchFamily="34" charset="0"/>
                <a:cs typeface="Arial" panose="020B0604020202020204" pitchFamily="34" charset="0"/>
              </a:rPr>
              <a:t>Dilarang memasukkan opini atau pendapat pribadi dalam berita. Opini hanya diberikan oleh narasumber yang diwawancarai </a:t>
            </a:r>
            <a:r>
              <a:rPr lang="en-US" sz="2300" dirty="0" err="1">
                <a:solidFill>
                  <a:schemeClr val="tx2"/>
                </a:solidFill>
                <a:latin typeface="Arial" panose="020B0604020202020204" pitchFamily="34" charset="0"/>
                <a:cs typeface="Arial" panose="020B0604020202020204" pitchFamily="34" charset="0"/>
              </a:rPr>
              <a:t>sehingga</a:t>
            </a:r>
            <a:r>
              <a:rPr lang="en-US" sz="2300" dirty="0">
                <a:solidFill>
                  <a:schemeClr val="tx2"/>
                </a:solidFill>
                <a:latin typeface="Arial" panose="020B0604020202020204" pitchFamily="34" charset="0"/>
                <a:cs typeface="Arial" panose="020B0604020202020204" pitchFamily="34" charset="0"/>
              </a:rPr>
              <a:t> </a:t>
            </a:r>
            <a:r>
              <a:rPr lang="en-US" sz="2400" dirty="0" err="1">
                <a:solidFill>
                  <a:schemeClr val="tx2"/>
                </a:solidFill>
                <a:latin typeface="Arial" panose="020B0604020202020204" pitchFamily="34" charset="0"/>
                <a:cs typeface="Arial" panose="020B0604020202020204" pitchFamily="34" charset="0"/>
              </a:rPr>
              <a:t>terhindar</a:t>
            </a:r>
            <a:r>
              <a:rPr lang="en-US" sz="2400" dirty="0">
                <a:solidFill>
                  <a:schemeClr val="tx2"/>
                </a:solidFill>
                <a:latin typeface="Arial" panose="020B0604020202020204" pitchFamily="34" charset="0"/>
                <a:cs typeface="Arial" panose="020B0604020202020204" pitchFamily="34" charset="0"/>
              </a:rPr>
              <a:t> </a:t>
            </a:r>
            <a:r>
              <a:rPr lang="en-US" sz="2400" dirty="0" err="1">
                <a:solidFill>
                  <a:schemeClr val="tx2"/>
                </a:solidFill>
                <a:latin typeface="Arial" panose="020B0604020202020204" pitchFamily="34" charset="0"/>
                <a:cs typeface="Arial" panose="020B0604020202020204" pitchFamily="34" charset="0"/>
              </a:rPr>
              <a:t>dari</a:t>
            </a:r>
            <a:r>
              <a:rPr lang="en-US" sz="2400" dirty="0">
                <a:solidFill>
                  <a:schemeClr val="tx2"/>
                </a:solidFill>
                <a:latin typeface="Arial" panose="020B0604020202020204" pitchFamily="34" charset="0"/>
                <a:cs typeface="Arial" panose="020B0604020202020204" pitchFamily="34" charset="0"/>
              </a:rPr>
              <a:t> k</a:t>
            </a:r>
            <a:r>
              <a:rPr lang="id-ID" sz="2400" dirty="0">
                <a:solidFill>
                  <a:schemeClr val="tx2"/>
                </a:solidFill>
                <a:latin typeface="Arial" panose="020B0604020202020204" pitchFamily="34" charset="0"/>
                <a:cs typeface="Arial" panose="020B0604020202020204" pitchFamily="34" charset="0"/>
              </a:rPr>
              <a:t>epentingan pribadi</a:t>
            </a:r>
            <a:r>
              <a:rPr lang="en-US" sz="2400" dirty="0">
                <a:solidFill>
                  <a:schemeClr val="tx2"/>
                </a:solidFill>
                <a:latin typeface="Arial" panose="020B0604020202020204" pitchFamily="34" charset="0"/>
                <a:cs typeface="Arial" panose="020B0604020202020204" pitchFamily="34" charset="0"/>
              </a:rPr>
              <a:t>.</a:t>
            </a:r>
          </a:p>
        </p:txBody>
      </p:sp>
    </p:spTree>
    <p:extLst>
      <p:ext uri="{BB962C8B-B14F-4D97-AF65-F5344CB8AC3E}">
        <p14:creationId xmlns:p14="http://schemas.microsoft.com/office/powerpoint/2010/main" val="16626763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1007515" y="828665"/>
            <a:ext cx="9847385" cy="6435871"/>
          </a:xfrm>
          <a:prstGeom prst="rect">
            <a:avLst/>
          </a:prstGeom>
        </p:spPr>
        <p:txBody>
          <a:bodyPr vert="horz" lIns="91440" tIns="45720" rIns="91440" bIns="45720" rtlCol="0" anchor="ctr">
            <a:noAutofit/>
          </a:bodyPr>
          <a:lstStyle>
            <a:lvl1pPr marL="344488" indent="-344488" algn="l" defTabSz="914400" rtl="0" eaLnBrk="1" latinLnBrk="0" hangingPunct="1">
              <a:lnSpc>
                <a:spcPct val="120000"/>
              </a:lnSpc>
              <a:spcBef>
                <a:spcPts val="1000"/>
              </a:spcBef>
              <a:spcAft>
                <a:spcPts val="600"/>
              </a:spcAft>
              <a:buClr>
                <a:schemeClr val="accent6"/>
              </a:buClr>
              <a:buSzPct val="90000"/>
              <a:buFont typeface="Wingdings" panose="05000000000000000000" pitchFamily="2" charset="2"/>
              <a:buChar char="§"/>
              <a:defRPr sz="2000" kern="1200">
                <a:solidFill>
                  <a:schemeClr val="tx1"/>
                </a:solidFill>
                <a:effectLst/>
                <a:latin typeface="+mn-lt"/>
                <a:ea typeface="+mn-ea"/>
                <a:cs typeface="+mn-cs"/>
              </a:defRPr>
            </a:lvl1pPr>
            <a:lvl2pPr marL="7953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800" kern="1200">
                <a:solidFill>
                  <a:schemeClr val="tx1"/>
                </a:solidFill>
                <a:effectLst/>
                <a:latin typeface="+mn-lt"/>
                <a:ea typeface="+mn-ea"/>
                <a:cs typeface="+mn-cs"/>
              </a:defRPr>
            </a:lvl2pPr>
            <a:lvl3pPr marL="12588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600" kern="1200">
                <a:solidFill>
                  <a:schemeClr val="tx1"/>
                </a:solidFill>
                <a:effectLst/>
                <a:latin typeface="+mn-lt"/>
                <a:ea typeface="+mn-ea"/>
                <a:cs typeface="+mn-cs"/>
              </a:defRPr>
            </a:lvl3pPr>
            <a:lvl4pPr marL="1709738" indent="-33813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400" kern="1200">
                <a:solidFill>
                  <a:schemeClr val="tx1"/>
                </a:solidFill>
                <a:effectLst/>
                <a:latin typeface="+mn-lt"/>
                <a:ea typeface="+mn-ea"/>
                <a:cs typeface="+mn-cs"/>
              </a:defRPr>
            </a:lvl4pPr>
            <a:lvl5pPr marL="2173288" indent="-34448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a:solidFill>
                  <a:schemeClr val="tx1"/>
                </a:solidFill>
                <a:effectLst/>
                <a:latin typeface="+mn-lt"/>
                <a:ea typeface="+mn-ea"/>
                <a:cs typeface="+mn-cs"/>
              </a:defRPr>
            </a:lvl5pPr>
            <a:lvl6pPr marL="2642616"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6pPr>
            <a:lvl7pPr marL="3108960"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7pPr>
            <a:lvl8pPr marL="3575304"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8pPr>
            <a:lvl9pPr marL="4041648" indent="-338328" algn="l" defTabSz="914400" rtl="0" eaLnBrk="1" latinLnBrk="0" hangingPunct="1">
              <a:lnSpc>
                <a:spcPct val="120000"/>
              </a:lnSpc>
              <a:spcBef>
                <a:spcPts val="500"/>
              </a:spcBef>
              <a:spcAft>
                <a:spcPts val="600"/>
              </a:spcAft>
              <a:buClr>
                <a:schemeClr val="accent6"/>
              </a:buClr>
              <a:buSzPct val="90000"/>
              <a:buFont typeface="Wingdings" panose="05000000000000000000" pitchFamily="2" charset="2"/>
              <a:buChar char="§"/>
              <a:defRPr sz="1200" kern="1200" baseline="0">
                <a:solidFill>
                  <a:schemeClr val="tx1"/>
                </a:solidFill>
                <a:effectLst/>
                <a:latin typeface="+mn-lt"/>
                <a:ea typeface="+mn-ea"/>
                <a:cs typeface="+mn-cs"/>
              </a:defRPr>
            </a:lvl9pPr>
          </a:lstStyle>
          <a:p>
            <a:pPr>
              <a:buNone/>
            </a:pPr>
            <a:r>
              <a:rPr lang="id-ID" dirty="0"/>
              <a:t>	</a:t>
            </a:r>
            <a:r>
              <a:rPr lang="id-ID" sz="2200" b="1" dirty="0">
                <a:solidFill>
                  <a:schemeClr val="tx2">
                    <a:lumMod val="75000"/>
                  </a:schemeClr>
                </a:solidFill>
              </a:rPr>
              <a:t>Akurat</a:t>
            </a:r>
            <a:r>
              <a:rPr lang="id-ID" sz="2200" b="1" dirty="0"/>
              <a:t> - </a:t>
            </a:r>
            <a:r>
              <a:rPr lang="en-US" sz="2200" dirty="0" err="1">
                <a:solidFill>
                  <a:schemeClr val="tx2"/>
                </a:solidFill>
              </a:rPr>
              <a:t>Tepat</a:t>
            </a:r>
            <a:r>
              <a:rPr lang="en-US" sz="2200" dirty="0">
                <a:solidFill>
                  <a:schemeClr val="tx2"/>
                </a:solidFill>
              </a:rPr>
              <a:t> </a:t>
            </a:r>
            <a:r>
              <a:rPr lang="en-US" sz="2200" dirty="0" err="1">
                <a:solidFill>
                  <a:schemeClr val="tx2"/>
                </a:solidFill>
              </a:rPr>
              <a:t>dan</a:t>
            </a:r>
            <a:r>
              <a:rPr lang="en-US" sz="2200" dirty="0">
                <a:solidFill>
                  <a:schemeClr val="tx2"/>
                </a:solidFill>
              </a:rPr>
              <a:t> </a:t>
            </a:r>
            <a:r>
              <a:rPr lang="en-US" sz="2200" dirty="0" err="1">
                <a:solidFill>
                  <a:schemeClr val="tx2"/>
                </a:solidFill>
              </a:rPr>
              <a:t>benar</a:t>
            </a:r>
            <a:r>
              <a:rPr lang="en-US" sz="2200" dirty="0">
                <a:solidFill>
                  <a:schemeClr val="tx2"/>
                </a:solidFill>
              </a:rPr>
              <a:t> </a:t>
            </a:r>
            <a:r>
              <a:rPr lang="en-US" sz="2200" dirty="0" err="1">
                <a:solidFill>
                  <a:schemeClr val="tx2"/>
                </a:solidFill>
              </a:rPr>
              <a:t>menyangkut</a:t>
            </a:r>
            <a:r>
              <a:rPr lang="en-US" sz="2200" dirty="0">
                <a:solidFill>
                  <a:schemeClr val="tx2"/>
                </a:solidFill>
              </a:rPr>
              <a:t> </a:t>
            </a:r>
            <a:r>
              <a:rPr lang="en-US" sz="2200" dirty="0" err="1">
                <a:solidFill>
                  <a:schemeClr val="tx2"/>
                </a:solidFill>
              </a:rPr>
              <a:t>peristiwa</a:t>
            </a:r>
            <a:r>
              <a:rPr lang="en-US" sz="2200" dirty="0">
                <a:solidFill>
                  <a:schemeClr val="tx2"/>
                </a:solidFill>
              </a:rPr>
              <a:t> yang </a:t>
            </a:r>
            <a:r>
              <a:rPr lang="en-US" sz="2200" dirty="0" err="1">
                <a:solidFill>
                  <a:schemeClr val="tx2"/>
                </a:solidFill>
              </a:rPr>
              <a:t>ditulis</a:t>
            </a:r>
            <a:r>
              <a:rPr lang="id-ID" sz="2200" dirty="0">
                <a:solidFill>
                  <a:schemeClr val="tx2"/>
                </a:solidFill>
              </a:rPr>
              <a:t>.</a:t>
            </a:r>
            <a:r>
              <a:rPr lang="en-US" sz="2200" dirty="0">
                <a:solidFill>
                  <a:schemeClr val="tx2"/>
                </a:solidFill>
              </a:rPr>
              <a:t> </a:t>
            </a:r>
            <a:r>
              <a:rPr lang="id-ID" sz="2200" dirty="0">
                <a:solidFill>
                  <a:schemeClr val="tx2"/>
                </a:solidFill>
              </a:rPr>
              <a:t>Karena itu </a:t>
            </a:r>
            <a:r>
              <a:rPr lang="en-US" sz="2200" dirty="0" err="1">
                <a:solidFill>
                  <a:schemeClr val="tx2"/>
                </a:solidFill>
              </a:rPr>
              <a:t>penyebutan</a:t>
            </a:r>
            <a:r>
              <a:rPr lang="en-US" sz="2200" dirty="0">
                <a:solidFill>
                  <a:schemeClr val="tx2"/>
                </a:solidFill>
              </a:rPr>
              <a:t> </a:t>
            </a:r>
            <a:r>
              <a:rPr lang="en-US" sz="2200" dirty="0" err="1">
                <a:solidFill>
                  <a:schemeClr val="tx2"/>
                </a:solidFill>
              </a:rPr>
              <a:t>nama</a:t>
            </a:r>
            <a:r>
              <a:rPr lang="en-US" sz="2200" dirty="0">
                <a:solidFill>
                  <a:schemeClr val="tx2"/>
                </a:solidFill>
              </a:rPr>
              <a:t>, </a:t>
            </a:r>
            <a:r>
              <a:rPr lang="id-ID" sz="2200" dirty="0">
                <a:solidFill>
                  <a:schemeClr val="tx2"/>
                </a:solidFill>
              </a:rPr>
              <a:t>jabatan, </a:t>
            </a:r>
            <a:r>
              <a:rPr lang="en-US" sz="2200" dirty="0" err="1">
                <a:solidFill>
                  <a:schemeClr val="tx2"/>
                </a:solidFill>
              </a:rPr>
              <a:t>lokasi</a:t>
            </a:r>
            <a:r>
              <a:rPr lang="en-US" sz="2200" dirty="0">
                <a:solidFill>
                  <a:schemeClr val="tx2"/>
                </a:solidFill>
              </a:rPr>
              <a:t>, </a:t>
            </a:r>
            <a:r>
              <a:rPr lang="en-US" sz="2200" dirty="0" err="1">
                <a:solidFill>
                  <a:schemeClr val="tx2"/>
                </a:solidFill>
              </a:rPr>
              <a:t>waktu</a:t>
            </a:r>
            <a:r>
              <a:rPr lang="en-US" sz="2200" dirty="0">
                <a:solidFill>
                  <a:schemeClr val="tx2"/>
                </a:solidFill>
              </a:rPr>
              <a:t> </a:t>
            </a:r>
            <a:r>
              <a:rPr lang="en-US" sz="2200" dirty="0" err="1">
                <a:solidFill>
                  <a:schemeClr val="tx2"/>
                </a:solidFill>
              </a:rPr>
              <a:t>kejadian</a:t>
            </a:r>
            <a:r>
              <a:rPr lang="id-ID" sz="2200" dirty="0">
                <a:solidFill>
                  <a:schemeClr val="tx2"/>
                </a:solidFill>
              </a:rPr>
              <a:t>, dan sebagainya harus jelas dan lengkap.</a:t>
            </a:r>
            <a:r>
              <a:rPr lang="en-US" sz="2200" dirty="0">
                <a:solidFill>
                  <a:schemeClr val="tx2"/>
                </a:solidFill>
              </a:rPr>
              <a:t> </a:t>
            </a:r>
            <a:r>
              <a:rPr lang="id-ID" sz="2200" dirty="0">
                <a:solidFill>
                  <a:schemeClr val="tx2"/>
                </a:solidFill>
              </a:rPr>
              <a:t>Keakuratan data agar berita bisa diverifikasi kebenarannya. Bukan sesuatu yang mengada-ada. Bukan berita palsu atau </a:t>
            </a:r>
            <a:r>
              <a:rPr lang="id-ID" sz="2200" i="1" dirty="0">
                <a:solidFill>
                  <a:schemeClr val="tx2"/>
                </a:solidFill>
              </a:rPr>
              <a:t>hoax</a:t>
            </a:r>
            <a:r>
              <a:rPr lang="id-ID" sz="2200" dirty="0">
                <a:solidFill>
                  <a:schemeClr val="tx2"/>
                </a:solidFill>
              </a:rPr>
              <a:t>. </a:t>
            </a:r>
            <a:r>
              <a:rPr lang="en-US" sz="2200" dirty="0" err="1">
                <a:solidFill>
                  <a:schemeClr val="tx2"/>
                </a:solidFill>
              </a:rPr>
              <a:t>Akurasi</a:t>
            </a:r>
            <a:r>
              <a:rPr lang="en-US" sz="2200" dirty="0">
                <a:solidFill>
                  <a:schemeClr val="tx2"/>
                </a:solidFill>
              </a:rPr>
              <a:t> </a:t>
            </a:r>
            <a:r>
              <a:rPr lang="en-US" sz="2200" dirty="0" err="1">
                <a:solidFill>
                  <a:schemeClr val="tx2"/>
                </a:solidFill>
              </a:rPr>
              <a:t>berita</a:t>
            </a:r>
            <a:r>
              <a:rPr lang="en-US" sz="2200" dirty="0">
                <a:solidFill>
                  <a:schemeClr val="tx2"/>
                </a:solidFill>
              </a:rPr>
              <a:t> </a:t>
            </a:r>
            <a:r>
              <a:rPr lang="en-US" sz="2200" dirty="0" err="1">
                <a:solidFill>
                  <a:schemeClr val="tx2"/>
                </a:solidFill>
              </a:rPr>
              <a:t>berpengaruh</a:t>
            </a:r>
            <a:r>
              <a:rPr lang="en-US" sz="2200" dirty="0">
                <a:solidFill>
                  <a:schemeClr val="tx2"/>
                </a:solidFill>
              </a:rPr>
              <a:t> </a:t>
            </a:r>
            <a:r>
              <a:rPr lang="en-US" sz="2200" dirty="0" err="1">
                <a:solidFill>
                  <a:schemeClr val="tx2"/>
                </a:solidFill>
              </a:rPr>
              <a:t>kepada</a:t>
            </a:r>
            <a:r>
              <a:rPr lang="en-US" sz="2200" dirty="0">
                <a:solidFill>
                  <a:schemeClr val="tx2"/>
                </a:solidFill>
              </a:rPr>
              <a:t> </a:t>
            </a:r>
            <a:r>
              <a:rPr lang="en-US" sz="2200" dirty="0" err="1">
                <a:solidFill>
                  <a:schemeClr val="tx2"/>
                </a:solidFill>
              </a:rPr>
              <a:t>kredibilitas</a:t>
            </a:r>
            <a:r>
              <a:rPr lang="en-US" sz="2200" dirty="0">
                <a:solidFill>
                  <a:schemeClr val="tx2"/>
                </a:solidFill>
              </a:rPr>
              <a:t> media </a:t>
            </a:r>
            <a:r>
              <a:rPr lang="en-US" sz="2200" dirty="0" err="1">
                <a:solidFill>
                  <a:schemeClr val="tx2"/>
                </a:solidFill>
              </a:rPr>
              <a:t>dan</a:t>
            </a:r>
            <a:r>
              <a:rPr lang="en-US" sz="2200" dirty="0">
                <a:solidFill>
                  <a:schemeClr val="tx2"/>
                </a:solidFill>
              </a:rPr>
              <a:t> </a:t>
            </a:r>
            <a:r>
              <a:rPr lang="en-US" sz="2200" dirty="0" err="1">
                <a:solidFill>
                  <a:schemeClr val="tx2"/>
                </a:solidFill>
              </a:rPr>
              <a:t>wartawan</a:t>
            </a:r>
            <a:r>
              <a:rPr lang="id-ID" sz="2200" dirty="0">
                <a:solidFill>
                  <a:schemeClr val="tx2"/>
                </a:solidFill>
              </a:rPr>
              <a:t>.</a:t>
            </a:r>
            <a:br>
              <a:rPr lang="id-ID" sz="2200" dirty="0">
                <a:solidFill>
                  <a:schemeClr val="tx2"/>
                </a:solidFill>
              </a:rPr>
            </a:br>
            <a:r>
              <a:rPr lang="id-ID" sz="2200" b="1" dirty="0">
                <a:solidFill>
                  <a:schemeClr val="tx2">
                    <a:lumMod val="75000"/>
                  </a:schemeClr>
                </a:solidFill>
              </a:rPr>
              <a:t>Lengkap</a:t>
            </a:r>
            <a:r>
              <a:rPr lang="id-ID" sz="2200" dirty="0"/>
              <a:t> - </a:t>
            </a:r>
            <a:r>
              <a:rPr lang="id-ID" sz="2200" dirty="0">
                <a:solidFill>
                  <a:schemeClr val="tx2"/>
                </a:solidFill>
              </a:rPr>
              <a:t>Berita harus memuat </a:t>
            </a:r>
            <a:r>
              <a:rPr lang="id-ID" sz="6000" dirty="0">
                <a:solidFill>
                  <a:schemeClr val="accent5"/>
                </a:solidFill>
              </a:rPr>
              <a:t>5W1H</a:t>
            </a:r>
            <a:r>
              <a:rPr lang="id-ID" sz="2200" dirty="0">
                <a:solidFill>
                  <a:schemeClr val="tx2"/>
                </a:solidFill>
              </a:rPr>
              <a:t>. </a:t>
            </a:r>
            <a:br>
              <a:rPr lang="id-ID" sz="2200" dirty="0">
                <a:solidFill>
                  <a:schemeClr val="tx2"/>
                </a:solidFill>
              </a:rPr>
            </a:br>
            <a:r>
              <a:rPr lang="id-ID" sz="2200" dirty="0">
                <a:solidFill>
                  <a:srgbClr val="FFC000"/>
                </a:solidFill>
              </a:rPr>
              <a:t>What </a:t>
            </a:r>
            <a:r>
              <a:rPr lang="id-ID" sz="2200" dirty="0">
                <a:solidFill>
                  <a:schemeClr val="tx2"/>
                </a:solidFill>
              </a:rPr>
              <a:t>= Peristiwa apa yang terjadi (unsur peristiwa); </a:t>
            </a:r>
            <a:r>
              <a:rPr lang="id-ID" sz="2200" dirty="0">
                <a:solidFill>
                  <a:srgbClr val="FFC000"/>
                </a:solidFill>
              </a:rPr>
              <a:t>When</a:t>
            </a:r>
            <a:r>
              <a:rPr lang="id-ID" sz="2200" dirty="0">
                <a:solidFill>
                  <a:schemeClr val="tx2"/>
                </a:solidFill>
              </a:rPr>
              <a:t> = Kapan peristiwa terjadi (unsur waktu); </a:t>
            </a:r>
            <a:r>
              <a:rPr lang="id-ID" sz="2200" dirty="0">
                <a:solidFill>
                  <a:srgbClr val="FFC000"/>
                </a:solidFill>
              </a:rPr>
              <a:t>Where</a:t>
            </a:r>
            <a:r>
              <a:rPr lang="id-ID" sz="2200" dirty="0">
                <a:solidFill>
                  <a:schemeClr val="tx2"/>
                </a:solidFill>
              </a:rPr>
              <a:t> = di mana peristiwa terjadi (unsur tempat); </a:t>
            </a:r>
            <a:r>
              <a:rPr lang="id-ID" sz="2200" dirty="0">
                <a:solidFill>
                  <a:srgbClr val="FFC000"/>
                </a:solidFill>
              </a:rPr>
              <a:t>Who</a:t>
            </a:r>
            <a:r>
              <a:rPr lang="id-ID" sz="2200" dirty="0">
                <a:solidFill>
                  <a:schemeClr val="tx2"/>
                </a:solidFill>
              </a:rPr>
              <a:t> = Siapa yang terlibat dalam kejadian (unsur pelaku); </a:t>
            </a:r>
            <a:r>
              <a:rPr lang="id-ID" sz="2200" dirty="0">
                <a:solidFill>
                  <a:srgbClr val="FFC000"/>
                </a:solidFill>
              </a:rPr>
              <a:t>Why</a:t>
            </a:r>
            <a:r>
              <a:rPr lang="id-ID" sz="2200" dirty="0">
                <a:solidFill>
                  <a:schemeClr val="tx2"/>
                </a:solidFill>
              </a:rPr>
              <a:t> =  Mengapa peristiwa terjadi (unsur latar belakang/sebab), dan </a:t>
            </a:r>
            <a:r>
              <a:rPr lang="id-ID" sz="2200" dirty="0">
                <a:solidFill>
                  <a:srgbClr val="FFC000"/>
                </a:solidFill>
              </a:rPr>
              <a:t>How</a:t>
            </a:r>
            <a:r>
              <a:rPr lang="id-ID" sz="2200" dirty="0">
                <a:solidFill>
                  <a:schemeClr val="tx2"/>
                </a:solidFill>
              </a:rPr>
              <a:t> = Bagaimana peristiwa terjadi (unsur kronologis peristiwa).</a:t>
            </a:r>
            <a:br>
              <a:rPr lang="id-ID" sz="2200" dirty="0">
                <a:solidFill>
                  <a:schemeClr val="tx2"/>
                </a:solidFill>
              </a:rPr>
            </a:br>
            <a:endParaRPr lang="en-US" sz="2200" dirty="0">
              <a:solidFill>
                <a:schemeClr val="tx2"/>
              </a:solidFill>
            </a:endParaRPr>
          </a:p>
          <a:p>
            <a:pPr marL="0" indent="0" fontAlgn="base">
              <a:lnSpc>
                <a:spcPct val="100000"/>
              </a:lnSpc>
              <a:buFont typeface="Wingdings" panose="05000000000000000000" pitchFamily="2" charset="2"/>
              <a:buNone/>
            </a:pPr>
            <a:br>
              <a:rPr lang="id-ID" dirty="0">
                <a:solidFill>
                  <a:schemeClr val="tx2"/>
                </a:solidFill>
              </a:rPr>
            </a:br>
            <a:endParaRPr lang="id-ID" dirty="0">
              <a:solidFill>
                <a:schemeClr val="tx2"/>
              </a:solidFill>
            </a:endParaRPr>
          </a:p>
        </p:txBody>
      </p:sp>
    </p:spTree>
    <p:extLst>
      <p:ext uri="{BB962C8B-B14F-4D97-AF65-F5344CB8AC3E}">
        <p14:creationId xmlns:p14="http://schemas.microsoft.com/office/powerpoint/2010/main" val="4097766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21208" y="566681"/>
            <a:ext cx="10067108" cy="725537"/>
          </a:xfrm>
        </p:spPr>
        <p:txBody>
          <a:bodyPr>
            <a:noAutofit/>
          </a:bodyPr>
          <a:lstStyle/>
          <a:p>
            <a:pPr algn="l"/>
            <a:r>
              <a:rPr lang="id-ID" sz="2100" b="1" dirty="0">
                <a:solidFill>
                  <a:schemeClr val="tx2">
                    <a:lumMod val="75000"/>
                  </a:schemeClr>
                </a:solidFill>
              </a:rPr>
              <a:t>Uang Kembalian 212 Mart untuk Program Lazismu ‘Guru TPA Sejahtera’</a:t>
            </a:r>
          </a:p>
        </p:txBody>
      </p:sp>
      <p:sp>
        <p:nvSpPr>
          <p:cNvPr id="3" name="Content Placeholder 2"/>
          <p:cNvSpPr>
            <a:spLocks noGrp="1"/>
          </p:cNvSpPr>
          <p:nvPr>
            <p:ph idx="1"/>
          </p:nvPr>
        </p:nvSpPr>
        <p:spPr>
          <a:xfrm>
            <a:off x="1221208" y="1083212"/>
            <a:ext cx="10030266" cy="4829238"/>
          </a:xfrm>
        </p:spPr>
        <p:txBody>
          <a:bodyPr>
            <a:noAutofit/>
          </a:bodyPr>
          <a:lstStyle/>
          <a:p>
            <a:pPr marL="0" indent="0">
              <a:buNone/>
            </a:pPr>
            <a:endParaRPr lang="id-ID" sz="1800" dirty="0"/>
          </a:p>
          <a:p>
            <a:pPr marL="0" indent="0">
              <a:buNone/>
            </a:pPr>
            <a:r>
              <a:rPr lang="id-ID" sz="1800" b="1" dirty="0">
                <a:solidFill>
                  <a:schemeClr val="tx2"/>
                </a:solidFill>
              </a:rPr>
              <a:t>PWMU.CO</a:t>
            </a:r>
            <a:r>
              <a:rPr lang="id-ID" sz="1800" dirty="0">
                <a:solidFill>
                  <a:schemeClr val="tx2"/>
                </a:solidFill>
              </a:rPr>
              <a:t> – Lazismu Gresik menandatangani perjanjian kerjasama dengan Koperasi Syariah Komunitas Gresik (KSKG)—pemilik unit usaha 212 Mart—tentang donasi uang kembalian.</a:t>
            </a:r>
            <a:br>
              <a:rPr lang="id-ID" sz="1800" dirty="0">
                <a:solidFill>
                  <a:schemeClr val="tx2"/>
                </a:solidFill>
              </a:rPr>
            </a:br>
            <a:br>
              <a:rPr lang="id-ID" sz="1800" dirty="0">
                <a:solidFill>
                  <a:schemeClr val="tx2"/>
                </a:solidFill>
              </a:rPr>
            </a:br>
            <a:r>
              <a:rPr lang="id-ID" sz="1800" dirty="0">
                <a:solidFill>
                  <a:schemeClr val="tx2"/>
                </a:solidFill>
              </a:rPr>
              <a:t>Penandatangan dilakukan oleh Kepala Kantor Lazismu Gresik Minal Abidin dengan Ketua KSKG Bambang Suhermanto, di Gerai 212 Mart, Jalan Kalimantan No 172 GKB, Gresik, Rabu (28/11/18).</a:t>
            </a:r>
          </a:p>
          <a:p>
            <a:pPr marL="0" indent="0">
              <a:buNone/>
            </a:pPr>
            <a:r>
              <a:rPr lang="id-ID" sz="1800" dirty="0">
                <a:solidFill>
                  <a:schemeClr val="tx2"/>
                </a:solidFill>
              </a:rPr>
              <a:t>“Alhamdulillah, kali ini kami bekerjasama dengan Lazismu dalam periode Desember 2018 sampai Januari 2019. Kami memang bekerjasama dengan tiga lembaga zakat dalam program donasi di kasir kami,” ujar Bambang.</a:t>
            </a:r>
            <a:br>
              <a:rPr lang="id-ID" sz="1800" dirty="0">
                <a:solidFill>
                  <a:schemeClr val="tx2"/>
                </a:solidFill>
              </a:rPr>
            </a:br>
            <a:br>
              <a:rPr lang="id-ID" sz="1800" dirty="0">
                <a:solidFill>
                  <a:schemeClr val="tx2"/>
                </a:solidFill>
              </a:rPr>
            </a:br>
            <a:r>
              <a:rPr lang="id-ID" sz="1800" dirty="0">
                <a:solidFill>
                  <a:schemeClr val="tx2"/>
                </a:solidFill>
              </a:rPr>
              <a:t>Menurutnya, kerjasama ini tidak hanya di dua bulan ini, namun di bulan-bulan berikutnya, bergantian dengan lembaga yang lain. ”Kami ingin membantu pelanggan berdonasi dengan kembalian uang belanja. Seratus dua ratus rupiah memang tidak berarti, namun ketika dijadikan satu dan menjadi besar, maka uang itu akan berarti,” ujarnya.</a:t>
            </a:r>
          </a:p>
        </p:txBody>
      </p:sp>
    </p:spTree>
    <p:extLst>
      <p:ext uri="{BB962C8B-B14F-4D97-AF65-F5344CB8AC3E}">
        <p14:creationId xmlns:p14="http://schemas.microsoft.com/office/powerpoint/2010/main" val="247397695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62743" y="583474"/>
            <a:ext cx="10085827" cy="3727019"/>
          </a:xfrm>
        </p:spPr>
        <p:txBody>
          <a:bodyPr>
            <a:noAutofit/>
          </a:bodyPr>
          <a:lstStyle/>
          <a:p>
            <a:pPr marL="0" indent="0">
              <a:buNone/>
            </a:pPr>
            <a:endParaRPr lang="id-ID" dirty="0"/>
          </a:p>
          <a:p>
            <a:pPr marL="0" indent="0">
              <a:buNone/>
            </a:pPr>
            <a:endParaRPr lang="id-ID" dirty="0"/>
          </a:p>
          <a:p>
            <a:pPr marL="0" indent="0">
              <a:buNone/>
            </a:pPr>
            <a:endParaRPr lang="id-ID" dirty="0"/>
          </a:p>
          <a:p>
            <a:pPr marL="0" indent="0">
              <a:buNone/>
            </a:pPr>
            <a:endParaRPr lang="id-ID" dirty="0"/>
          </a:p>
          <a:p>
            <a:pPr marL="0" indent="0">
              <a:buNone/>
            </a:pPr>
            <a:endParaRPr lang="id-ID" dirty="0"/>
          </a:p>
          <a:p>
            <a:pPr marL="0" indent="0">
              <a:buNone/>
            </a:pPr>
            <a:endParaRPr lang="id-ID" dirty="0"/>
          </a:p>
          <a:p>
            <a:pPr marL="0" indent="0">
              <a:buNone/>
            </a:pPr>
            <a:endParaRPr lang="id-ID" dirty="0"/>
          </a:p>
          <a:p>
            <a:pPr marL="0" indent="0">
              <a:buNone/>
            </a:pPr>
            <a:endParaRPr lang="id-ID" dirty="0"/>
          </a:p>
          <a:p>
            <a:pPr marL="0" indent="0">
              <a:buNone/>
            </a:pPr>
            <a:endParaRPr lang="id-ID" dirty="0"/>
          </a:p>
          <a:p>
            <a:pPr marL="0" indent="0">
              <a:buNone/>
            </a:pPr>
            <a:r>
              <a:rPr lang="id-ID" sz="1800" dirty="0">
                <a:solidFill>
                  <a:schemeClr val="tx2"/>
                </a:solidFill>
              </a:rPr>
              <a:t>Bambang menjelaskan, 212 Mart merupakan satu-satunya minimarket yang permodalannya berjamaah dan pemiliknya muslim. “Ini merupakan program pengembangan ekonomi umat. Harga kita cukup bersaing dengan minimarket yang lain,” tambahnya.</a:t>
            </a:r>
          </a:p>
          <a:p>
            <a:pPr marL="0" indent="0">
              <a:buNone/>
            </a:pPr>
            <a:r>
              <a:rPr lang="id-ID" sz="1800" dirty="0">
                <a:solidFill>
                  <a:schemeClr val="tx2"/>
                </a:solidFill>
              </a:rPr>
              <a:t>Sementara Abidin sangat mengapresiasi kerjasama ini. ”Saya bahagia dengan program ini. Dalam konsep islamic finance (keuangan Islam), dikenal perpaduan antara commercial finance (biaya komersial) dan social finance (biaya sosial) yang pada akhirnya tercapailah kebahagiaan umat.”</a:t>
            </a:r>
          </a:p>
          <a:p>
            <a:pPr marL="0" indent="0">
              <a:buNone/>
            </a:pPr>
            <a:r>
              <a:rPr lang="id-ID" sz="1800" dirty="0">
                <a:solidFill>
                  <a:schemeClr val="tx2"/>
                </a:solidFill>
              </a:rPr>
              <a:t>Dia menjelaskan, dana yang terkumpul digunakan dari kerja sama ini untuk peningkatan kesejahteraan guru TPA (Taman endidikan Alquran) di daerah Gresik, melalui program Guru TPA Sejahtera.</a:t>
            </a:r>
          </a:p>
          <a:p>
            <a:pPr marL="0" indent="0">
              <a:buNone/>
            </a:pPr>
            <a:r>
              <a:rPr lang="id-ID" sz="1800" dirty="0">
                <a:solidFill>
                  <a:schemeClr val="tx2"/>
                </a:solidFill>
              </a:rPr>
              <a:t>Rizka Khikmatun, pelanggan 212 Mart yang ditemui PWMU.CO mengaku senang dengan program ini. ”Alhamdulillah, uang kembalian ketika saya berbelanja bisa langsung disalurkan ke Lazismu. Ini artinya, dananya kembali untuk kesejahteraan umat,” ucapnya. (</a:t>
            </a:r>
            <a:r>
              <a:rPr lang="id-ID" sz="1800" b="1" dirty="0">
                <a:solidFill>
                  <a:schemeClr val="tx2"/>
                </a:solidFill>
              </a:rPr>
              <a:t>Liesna</a:t>
            </a:r>
            <a:r>
              <a:rPr lang="id-ID" sz="1800" dirty="0">
                <a:solidFill>
                  <a:schemeClr val="tx2"/>
                </a:solidFill>
              </a:rPr>
              <a:t>) </a:t>
            </a:r>
            <a:endParaRPr lang="id" sz="1800" dirty="0">
              <a:solidFill>
                <a:schemeClr val="tx2"/>
              </a:solidFill>
            </a:endParaRPr>
          </a:p>
          <a:p>
            <a:endParaRPr lang="id-ID" dirty="0"/>
          </a:p>
          <a:p>
            <a:pPr marL="0" indent="0">
              <a:lnSpc>
                <a:spcPct val="100000"/>
              </a:lnSpc>
              <a:buNone/>
            </a:pPr>
            <a:br>
              <a:rPr lang="id-ID" dirty="0"/>
            </a:br>
            <a:br>
              <a:rPr lang="id-ID" dirty="0"/>
            </a:br>
            <a:endParaRPr lang="id-ID" dirty="0"/>
          </a:p>
          <a:p>
            <a:endParaRPr lang="id-ID" dirty="0"/>
          </a:p>
          <a:p>
            <a:pPr marL="0" indent="0">
              <a:buNone/>
            </a:pPr>
            <a:endParaRPr lang="id-ID" dirty="0"/>
          </a:p>
          <a:p>
            <a:pPr marL="0" indent="0">
              <a:buNone/>
            </a:pPr>
            <a:endParaRPr lang="id" dirty="0"/>
          </a:p>
        </p:txBody>
      </p:sp>
    </p:spTree>
    <p:extLst>
      <p:ext uri="{BB962C8B-B14F-4D97-AF65-F5344CB8AC3E}">
        <p14:creationId xmlns:p14="http://schemas.microsoft.com/office/powerpoint/2010/main" val="118671432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 /></Relationships>
</file>

<file path=ppt/theme/theme1.xml><?xml version="1.0" encoding="utf-8"?>
<a:theme xmlns:a="http://schemas.openxmlformats.org/drawingml/2006/main" name="Madison">
  <a:themeElements>
    <a:clrScheme name="Madison">
      <a:dk1>
        <a:sysClr val="windowText" lastClr="000000"/>
      </a:dk1>
      <a:lt1>
        <a:sysClr val="window" lastClr="FFFFFF"/>
      </a:lt1>
      <a:dk2>
        <a:srgbClr val="1F2D29"/>
      </a:dk2>
      <a:lt2>
        <a:srgbClr val="C5FAEB"/>
      </a:lt2>
      <a:accent1>
        <a:srgbClr val="A1D68B"/>
      </a:accent1>
      <a:accent2>
        <a:srgbClr val="5EC795"/>
      </a:accent2>
      <a:accent3>
        <a:srgbClr val="4DADCF"/>
      </a:accent3>
      <a:accent4>
        <a:srgbClr val="CDB756"/>
      </a:accent4>
      <a:accent5>
        <a:srgbClr val="E29C36"/>
      </a:accent5>
      <a:accent6>
        <a:srgbClr val="8EC0C1"/>
      </a:accent6>
      <a:hlink>
        <a:srgbClr val="6D9D9B"/>
      </a:hlink>
      <a:folHlink>
        <a:srgbClr val="6D8583"/>
      </a:folHlink>
    </a:clrScheme>
    <a:fontScheme name="Madison">
      <a:majorFont>
        <a:latin typeface="Arial" panose="020B0604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panose="020B0604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Madison">
      <a:fillStyleLst>
        <a:solidFill>
          <a:schemeClr val="phClr"/>
        </a:solidFill>
        <a:gradFill rotWithShape="1">
          <a:gsLst>
            <a:gs pos="0">
              <a:schemeClr val="phClr">
                <a:tint val="48000"/>
                <a:alpha val="88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solidFill>
          <a:schemeClr val="phClr"/>
        </a:solidFill>
        <a:blipFill rotWithShape="1">
          <a:blip xmlns:r="http://schemas.openxmlformats.org/officeDocument/2006/relationships" r:embed="rId1"/>
          <a:stretch/>
        </a:blipFill>
      </a:bgFillStyleLst>
    </a:fmtScheme>
  </a:themeElements>
  <a:objectDefaults/>
  <a:extraClrSchemeLst/>
  <a:extLst>
    <a:ext uri="{05A4C25C-085E-4340-85A3-A5531E510DB2}">
      <thm15:themeFamily xmlns:thm15="http://schemas.microsoft.com/office/thememl/2012/main" name="Madison" id="{025CB5FB-2DD3-45EE-B6F0-CC461540EB19}" vid="{6AC10936-2DFC-4054-9ADF-B5E2C5F86190}"/>
    </a:ext>
  </a:extLst>
</a:theme>
</file>

<file path=docProps/app.xml><?xml version="1.0" encoding="utf-8"?>
<Properties xmlns="http://schemas.openxmlformats.org/officeDocument/2006/extended-properties" xmlns:vt="http://schemas.openxmlformats.org/officeDocument/2006/docPropsVTypes">
  <TotalTime>1106</TotalTime>
  <Words>586</Words>
  <Application>Microsoft Office PowerPoint</Application>
  <PresentationFormat>Layar Lebar</PresentationFormat>
  <Paragraphs>102</Paragraphs>
  <Slides>31</Slides>
  <Notes>0</Notes>
  <HiddenSlides>0</HiddenSlides>
  <MMClips>0</MMClips>
  <ScaleCrop>false</ScaleCrop>
  <HeadingPairs>
    <vt:vector size="4" baseType="variant">
      <vt:variant>
        <vt:lpstr>Tema</vt:lpstr>
      </vt:variant>
      <vt:variant>
        <vt:i4>1</vt:i4>
      </vt:variant>
      <vt:variant>
        <vt:lpstr>Judul Slide</vt:lpstr>
      </vt:variant>
      <vt:variant>
        <vt:i4>31</vt:i4>
      </vt:variant>
    </vt:vector>
  </HeadingPairs>
  <TitlesOfParts>
    <vt:vector size="32" baseType="lpstr">
      <vt:lpstr>Madison</vt:lpstr>
      <vt:lpstr>Presentasi PowerPoint</vt:lpstr>
      <vt:lpstr>Menulis berita ya menulislah! </vt:lpstr>
      <vt:lpstr>Semakin banyak yang kita baca  akan semakin kaya warna tulisan kita.</vt:lpstr>
      <vt:lpstr>Apa yang kita baca akan tersimpan dalam alam bawah sadar. </vt:lpstr>
      <vt:lpstr>Presentasi PowerPoint</vt:lpstr>
      <vt:lpstr>Presentasi PowerPoint</vt:lpstr>
      <vt:lpstr>Presentasi PowerPoint</vt:lpstr>
      <vt:lpstr>Uang Kembalian 212 Mart untuk Program Lazismu ‘Guru TPA Sejahtera’</vt:lpstr>
      <vt:lpstr>Presentasi PowerPoint</vt:lpstr>
      <vt:lpstr>Straight News dan Soft News</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Presentasi PowerPoint</vt:lpstr>
      <vt:lpstr>Menulis paragraf yang efisien</vt:lpstr>
      <vt:lpstr>Presentasi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Menulis itu seperti bercerita. Mudah dan sudah biasa kita lakukan.</dc:title>
  <dc:creator>Nurfatoni</dc:creator>
  <cp:lastModifiedBy>mohammadnurfatoni@gmail.com</cp:lastModifiedBy>
  <cp:revision>159</cp:revision>
  <dcterms:modified xsi:type="dcterms:W3CDTF">2019-02-23T16:52:31Z</dcterms:modified>
</cp:coreProperties>
</file>